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87" r:id="rId3"/>
    <p:sldId id="374" r:id="rId4"/>
    <p:sldId id="376" r:id="rId5"/>
    <p:sldId id="377" r:id="rId6"/>
    <p:sldId id="378" r:id="rId8"/>
    <p:sldId id="380" r:id="rId9"/>
    <p:sldId id="381" r:id="rId10"/>
    <p:sldId id="379" r:id="rId11"/>
    <p:sldId id="375" r:id="rId12"/>
    <p:sldId id="382" r:id="rId13"/>
    <p:sldId id="383" r:id="rId14"/>
    <p:sldId id="403" r:id="rId15"/>
    <p:sldId id="393" r:id="rId16"/>
    <p:sldId id="385" r:id="rId17"/>
    <p:sldId id="386" r:id="rId18"/>
    <p:sldId id="387" r:id="rId19"/>
    <p:sldId id="388" r:id="rId20"/>
    <p:sldId id="389" r:id="rId21"/>
    <p:sldId id="390" r:id="rId22"/>
    <p:sldId id="394" r:id="rId23"/>
    <p:sldId id="395" r:id="rId24"/>
    <p:sldId id="39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2129"/>
    <a:srgbClr val="E62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虽然计算机能极快地进行运算，但其内部并不像人类在实际生活中使用的十进制，而是使用只包含0和1两个数值的二进制。当然，人们输入计算机的十进制被转换成二进制进行计算，计算后的结果又由二进制转换成十进制，这都由操作系统自动完成，并不需要人们手工去做，学习汇编语言，就必须了解二进制（还有八进制/十六进制）。</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矩形 5"/>
          <p:cNvSpPr/>
          <p:nvPr userDrawn="1"/>
        </p:nvSpPr>
        <p:spPr>
          <a:xfrm>
            <a:off x="0" y="774700"/>
            <a:ext cx="12191365" cy="882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pic>
        <p:nvPicPr>
          <p:cNvPr id="184" name="Picture 4" descr="C:\Users\Administrator\Desktop\未命名 -1.png"/>
          <p:cNvPicPr>
            <a:picLocks noChangeAspect="1" noChangeArrowheads="1"/>
          </p:cNvPicPr>
          <p:nvPr userDrawn="1"/>
        </p:nvPicPr>
        <p:blipFill>
          <a:blip r:embed="rId2" cstate="print"/>
          <a:srcRect/>
          <a:stretch>
            <a:fillRect/>
          </a:stretch>
        </p:blipFill>
        <p:spPr bwMode="auto">
          <a:xfrm>
            <a:off x="-635" y="6724650"/>
            <a:ext cx="9391015" cy="127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文本框 46"/>
          <p:cNvSpPr>
            <a:spLocks noChangeArrowheads="1"/>
          </p:cNvSpPr>
          <p:nvPr userDrawn="1"/>
        </p:nvSpPr>
        <p:spPr bwMode="auto">
          <a:xfrm>
            <a:off x="10198735" y="182880"/>
            <a:ext cx="1873250" cy="583565"/>
          </a:xfrm>
          <a:prstGeom prst="rect">
            <a:avLst/>
          </a:prstGeom>
          <a:noFill/>
          <a:ln w="9525">
            <a:noFill/>
            <a:miter lim="800000"/>
          </a:ln>
        </p:spPr>
        <p:txBody>
          <a:bodyPr wrap="square">
            <a:spAutoFit/>
          </a:bodyPr>
          <a:p>
            <a:r>
              <a:rPr lang="zh-CN" altLang="en-US" sz="3200" dirty="0">
                <a:solidFill>
                  <a:schemeClr val="bg1">
                    <a:lumMod val="50000"/>
                  </a:schemeClr>
                </a:solidFill>
                <a:latin typeface="方正华隶简体" panose="03000509000000000000" charset="-122"/>
                <a:ea typeface="方正华隶简体" panose="03000509000000000000" charset="-122"/>
                <a:sym typeface="微软雅黑" panose="020B0503020204020204" charset="-122"/>
              </a:rPr>
              <a:t>情境导入</a:t>
            </a:r>
            <a:endParaRPr lang="zh-CN" altLang="en-US" sz="3200" dirty="0">
              <a:solidFill>
                <a:schemeClr val="bg1">
                  <a:lumMod val="50000"/>
                </a:schemeClr>
              </a:solidFill>
              <a:latin typeface="方正华隶简体" panose="03000509000000000000" charset="-122"/>
              <a:ea typeface="方正华隶简体" panose="03000509000000000000" charset="-122"/>
              <a:sym typeface="微软雅黑" panose="020B0503020204020204" charset="-122"/>
            </a:endParaRPr>
          </a:p>
        </p:txBody>
      </p:sp>
      <p:sp>
        <p:nvSpPr>
          <p:cNvPr id="8" name="矩形 7"/>
          <p:cNvSpPr/>
          <p:nvPr userDrawn="1"/>
        </p:nvSpPr>
        <p:spPr>
          <a:xfrm>
            <a:off x="0" y="774700"/>
            <a:ext cx="12191365" cy="882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pic>
        <p:nvPicPr>
          <p:cNvPr id="2" name="Picture 4" descr="C:\Users\Administrator\Desktop\未命名 -1.png"/>
          <p:cNvPicPr>
            <a:picLocks noChangeAspect="1" noChangeArrowheads="1"/>
          </p:cNvPicPr>
          <p:nvPr userDrawn="1"/>
        </p:nvPicPr>
        <p:blipFill>
          <a:blip r:embed="rId2" cstate="print"/>
          <a:srcRect/>
          <a:stretch>
            <a:fillRect/>
          </a:stretch>
        </p:blipFill>
        <p:spPr bwMode="auto">
          <a:xfrm>
            <a:off x="-635" y="6724650"/>
            <a:ext cx="9391015" cy="127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10160" y="3053715"/>
            <a:ext cx="3856990" cy="37877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4464685" y="2020570"/>
            <a:ext cx="4283710" cy="368300"/>
          </a:xfrm>
          <a:prstGeom prst="rect">
            <a:avLst/>
          </a:prstGeom>
          <a:noFill/>
        </p:spPr>
        <p:txBody>
          <a:bodyPr wrap="square" rtlCol="0">
            <a:spAutoFit/>
          </a:bodyPr>
          <a:p>
            <a:endParaRPr lang="zh-CN" altLang="en-US"/>
          </a:p>
        </p:txBody>
      </p:sp>
      <p:sp>
        <p:nvSpPr>
          <p:cNvPr id="6" name="object 6"/>
          <p:cNvSpPr txBox="1">
            <a:spLocks noGrp="1"/>
          </p:cNvSpPr>
          <p:nvPr/>
        </p:nvSpPr>
        <p:spPr>
          <a:xfrm>
            <a:off x="3082290" y="2074545"/>
            <a:ext cx="6898005" cy="1477010"/>
          </a:xfrm>
          <a:prstGeom prst="rect">
            <a:avLst/>
          </a:prstGeom>
        </p:spPr>
        <p:txBody>
          <a:bodyPr vert="horz" wrap="square" lIns="0" tIns="0" rIns="0" bIns="0" rtlCol="0">
            <a:spAutoFit/>
            <a:scene3d>
              <a:camera prst="orthographicFront"/>
              <a:lightRig rig="threePt" dir="t"/>
            </a:scene3d>
          </a:bodyPr>
          <a:lstStyle>
            <a:lvl1pPr>
              <a:defRPr sz="1800" b="1" i="0">
                <a:solidFill>
                  <a:schemeClr val="tx1"/>
                </a:solidFill>
                <a:latin typeface="微软雅黑" panose="020B0503020204020204" charset="-122"/>
                <a:ea typeface="+mj-ea"/>
                <a:cs typeface="微软雅黑" panose="020B0503020204020204" charset="-122"/>
              </a:defRPr>
            </a:lvl1pPr>
          </a:lstStyle>
          <a:p>
            <a:pPr marL="12700"/>
            <a:r>
              <a:rPr lang="en-US" altLang="zh-CN"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Arduino </a:t>
            </a:r>
            <a:r>
              <a:rPr lang="en-US" altLang="zh-CN" sz="2800" dirty="0">
                <a:ln w="9525">
                  <a:solidFill>
                    <a:schemeClr val="bg1"/>
                  </a:solidFill>
                  <a:prstDash val="solid"/>
                </a:ln>
                <a:effectLst>
                  <a:outerShdw blurRad="12700" dist="38100" dir="2700000" algn="tl" rotWithShape="0">
                    <a:schemeClr val="bg1">
                      <a:lumMod val="50000"/>
                    </a:schemeClr>
                  </a:outerShdw>
                </a:effectLst>
                <a:sym typeface="+mn-ea"/>
              </a:rPr>
              <a:t>UNO</a:t>
            </a:r>
            <a:endParaRPr lang="en-US" altLang="zh-CN"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endParaRPr>
          </a:p>
          <a:p>
            <a:pPr marL="12700"/>
            <a:r>
              <a:rPr lang="en-US" altLang="zh-CN"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                  </a:t>
            </a:r>
            <a:r>
              <a:rPr lang="en-US" altLang="zh-CN"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a:t>
            </a:r>
            <a:r>
              <a:rPr lang="zh-CN" altLang="en-US"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常用的数制</a:t>
            </a:r>
            <a:endParaRPr lang="zh-CN" altLang="en-US"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6" name="Rectangle 3"/>
          <p:cNvSpPr>
            <a:spLocks noGrp="1"/>
          </p:cNvSpPr>
          <p:nvPr/>
        </p:nvSpPr>
        <p:spPr>
          <a:xfrm>
            <a:off x="480060" y="1460500"/>
            <a:ext cx="10531475" cy="47498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a:lnSpc>
                <a:spcPts val="3500"/>
              </a:lnSpc>
              <a:buNone/>
            </a:pPr>
            <a:r>
              <a:rPr lang="zh-CN" altLang="en-US" sz="2400" b="0" dirty="0">
                <a:ea typeface="宋体" panose="02010600030101010101" pitchFamily="2" charset="-122"/>
              </a:rPr>
              <a:t>      </a:t>
            </a:r>
            <a:r>
              <a:rPr lang="zh-CN" altLang="en-US" sz="2400" b="0" dirty="0">
                <a:solidFill>
                  <a:srgbClr val="FF0000"/>
                </a:solidFill>
                <a:ea typeface="宋体" panose="02010600030101010101" pitchFamily="2" charset="-122"/>
              </a:rPr>
              <a:t>八进制数及其特点</a:t>
            </a:r>
            <a:endParaRPr lang="zh-CN" altLang="en-US" sz="2400" b="0" dirty="0">
              <a:solidFill>
                <a:srgbClr val="FF0000"/>
              </a:solidFill>
              <a:ea typeface="宋体" panose="02010600030101010101" pitchFamily="2" charset="-122"/>
            </a:endParaRPr>
          </a:p>
          <a:p>
            <a:pPr marL="0" indent="0">
              <a:lnSpc>
                <a:spcPts val="3500"/>
              </a:lnSpc>
              <a:buNone/>
            </a:pPr>
            <a:endParaRPr lang="zh-CN" altLang="en-US" sz="2400" b="0" dirty="0">
              <a:solidFill>
                <a:srgbClr val="FF0000"/>
              </a:solidFill>
              <a:ea typeface="宋体" panose="02010600030101010101" pitchFamily="2" charset="-122"/>
            </a:endParaRPr>
          </a:p>
          <a:p>
            <a:pPr marL="0" indent="0">
              <a:lnSpc>
                <a:spcPts val="3500"/>
              </a:lnSpc>
              <a:buNone/>
            </a:pPr>
            <a:endParaRPr lang="zh-CN" altLang="en-US" sz="2400" b="0" dirty="0">
              <a:solidFill>
                <a:srgbClr val="FF0000"/>
              </a:solidFill>
              <a:ea typeface="宋体" panose="02010600030101010101" pitchFamily="2" charset="-122"/>
            </a:endParaRPr>
          </a:p>
          <a:p>
            <a:pPr marL="0" indent="0">
              <a:lnSpc>
                <a:spcPts val="3500"/>
              </a:lnSpc>
              <a:buNone/>
            </a:pPr>
            <a:r>
              <a:rPr lang="zh-CN" altLang="en-US" sz="2400" b="0" dirty="0">
                <a:ea typeface="宋体" panose="02010600030101010101" pitchFamily="2" charset="-122"/>
              </a:rPr>
              <a:t>      </a:t>
            </a:r>
            <a:r>
              <a:rPr lang="zh-CN" altLang="en-US" sz="2400" b="0" dirty="0">
                <a:solidFill>
                  <a:schemeClr val="tx1"/>
                </a:solidFill>
                <a:ea typeface="宋体" panose="02010600030101010101" pitchFamily="2" charset="-122"/>
              </a:rPr>
              <a:t>八进制数</a:t>
            </a:r>
            <a:r>
              <a:rPr lang="en-US" altLang="zh-CN" sz="2400" b="0">
                <a:solidFill>
                  <a:schemeClr val="tx1"/>
                </a:solidFill>
                <a:ea typeface="宋体" panose="02010600030101010101" pitchFamily="2" charset="-122"/>
              </a:rPr>
              <a:t>(Octal notation)</a:t>
            </a:r>
            <a:r>
              <a:rPr lang="zh-CN" altLang="en-US" sz="2400" b="0" dirty="0">
                <a:solidFill>
                  <a:schemeClr val="tx1"/>
                </a:solidFill>
                <a:ea typeface="宋体" panose="02010600030101010101" pitchFamily="2" charset="-122"/>
              </a:rPr>
              <a:t>的基本特点是基数为</a:t>
            </a:r>
            <a:r>
              <a:rPr lang="en-US" altLang="zh-CN" sz="2400" b="0">
                <a:solidFill>
                  <a:schemeClr val="tx1"/>
                </a:solidFill>
                <a:ea typeface="宋体" panose="02010600030101010101" pitchFamily="2" charset="-122"/>
              </a:rPr>
              <a:t>8</a:t>
            </a:r>
            <a:r>
              <a:rPr lang="zh-CN" altLang="en-US" sz="2400" b="0" dirty="0">
                <a:solidFill>
                  <a:schemeClr val="tx1"/>
                </a:solidFill>
                <a:ea typeface="宋体" panose="02010600030101010101" pitchFamily="2" charset="-122"/>
              </a:rPr>
              <a:t>，用</a:t>
            </a:r>
            <a:r>
              <a:rPr lang="en-US" altLang="zh-CN" sz="2400" b="0">
                <a:solidFill>
                  <a:schemeClr val="tx1"/>
                </a:solidFill>
                <a:ea typeface="宋体" panose="02010600030101010101" pitchFamily="2" charset="-122"/>
              </a:rPr>
              <a:t>0</a:t>
            </a:r>
            <a:r>
              <a:rPr lang="zh-CN" altLang="en-US" sz="2400" b="0" dirty="0">
                <a:solidFill>
                  <a:schemeClr val="tx1"/>
                </a:solidFill>
                <a:ea typeface="宋体" panose="02010600030101010101" pitchFamily="2" charset="-122"/>
              </a:rPr>
              <a:t>，</a:t>
            </a:r>
            <a:r>
              <a:rPr lang="en-US" altLang="zh-CN" sz="2400" b="0">
                <a:solidFill>
                  <a:schemeClr val="tx1"/>
                </a:solidFill>
                <a:ea typeface="宋体" panose="02010600030101010101" pitchFamily="2" charset="-122"/>
              </a:rPr>
              <a:t>1</a:t>
            </a:r>
            <a:r>
              <a:rPr lang="zh-CN" altLang="en-US" sz="2400" b="0" dirty="0">
                <a:solidFill>
                  <a:schemeClr val="tx1"/>
                </a:solidFill>
                <a:ea typeface="宋体" panose="02010600030101010101" pitchFamily="2" charset="-122"/>
              </a:rPr>
              <a:t>，</a:t>
            </a:r>
            <a:r>
              <a:rPr lang="en-US" altLang="zh-CN" sz="2400" b="0">
                <a:solidFill>
                  <a:schemeClr val="tx1"/>
                </a:solidFill>
                <a:ea typeface="宋体" panose="02010600030101010101" pitchFamily="2" charset="-122"/>
              </a:rPr>
              <a:t>2</a:t>
            </a:r>
            <a:r>
              <a:rPr lang="zh-CN" altLang="en-US" sz="2400" b="0" dirty="0">
                <a:solidFill>
                  <a:schemeClr val="tx1"/>
                </a:solidFill>
                <a:ea typeface="宋体" panose="02010600030101010101" pitchFamily="2" charset="-122"/>
              </a:rPr>
              <a:t>，</a:t>
            </a:r>
            <a:r>
              <a:rPr lang="en-US" altLang="zh-CN" sz="2400" b="0">
                <a:solidFill>
                  <a:schemeClr val="tx1"/>
                </a:solidFill>
                <a:ea typeface="宋体" panose="02010600030101010101" pitchFamily="2" charset="-122"/>
              </a:rPr>
              <a:t>3</a:t>
            </a:r>
            <a:r>
              <a:rPr lang="zh-CN" altLang="en-US" sz="2400" b="0" dirty="0">
                <a:solidFill>
                  <a:schemeClr val="tx1"/>
                </a:solidFill>
                <a:ea typeface="宋体" panose="02010600030101010101" pitchFamily="2" charset="-122"/>
              </a:rPr>
              <a:t>，</a:t>
            </a:r>
            <a:r>
              <a:rPr lang="en-US" altLang="zh-CN" sz="2400" b="0">
                <a:solidFill>
                  <a:schemeClr val="tx1"/>
                </a:solidFill>
                <a:ea typeface="宋体" panose="02010600030101010101" pitchFamily="2" charset="-122"/>
              </a:rPr>
              <a:t>4</a:t>
            </a:r>
            <a:r>
              <a:rPr lang="zh-CN" altLang="en-US" sz="2400" b="0" dirty="0">
                <a:solidFill>
                  <a:schemeClr val="tx1"/>
                </a:solidFill>
                <a:ea typeface="宋体" panose="02010600030101010101" pitchFamily="2" charset="-122"/>
              </a:rPr>
              <a:t>，</a:t>
            </a:r>
            <a:r>
              <a:rPr lang="en-US" altLang="zh-CN" sz="2400" b="0">
                <a:solidFill>
                  <a:schemeClr val="tx1"/>
                </a:solidFill>
                <a:ea typeface="宋体" panose="02010600030101010101" pitchFamily="2" charset="-122"/>
              </a:rPr>
              <a:t>5</a:t>
            </a:r>
            <a:r>
              <a:rPr lang="zh-CN" altLang="en-US" sz="2400" b="0" dirty="0">
                <a:solidFill>
                  <a:schemeClr val="tx1"/>
                </a:solidFill>
                <a:ea typeface="宋体" panose="02010600030101010101" pitchFamily="2" charset="-122"/>
              </a:rPr>
              <a:t>，</a:t>
            </a:r>
            <a:r>
              <a:rPr lang="en-US" altLang="zh-CN" sz="2400" b="0">
                <a:solidFill>
                  <a:schemeClr val="tx1"/>
                </a:solidFill>
                <a:ea typeface="宋体" panose="02010600030101010101" pitchFamily="2" charset="-122"/>
              </a:rPr>
              <a:t>6</a:t>
            </a:r>
            <a:r>
              <a:rPr lang="zh-CN" altLang="en-US" sz="2400" b="0" dirty="0">
                <a:solidFill>
                  <a:schemeClr val="tx1"/>
                </a:solidFill>
                <a:ea typeface="宋体" panose="02010600030101010101" pitchFamily="2" charset="-122"/>
              </a:rPr>
              <a:t>，</a:t>
            </a:r>
            <a:r>
              <a:rPr lang="en-US" altLang="zh-CN" sz="2400" b="0">
                <a:solidFill>
                  <a:schemeClr val="tx1"/>
                </a:solidFill>
                <a:ea typeface="宋体" panose="02010600030101010101" pitchFamily="2" charset="-122"/>
              </a:rPr>
              <a:t>7</a:t>
            </a:r>
            <a:r>
              <a:rPr lang="zh-CN" altLang="en-US" sz="2400" b="0" dirty="0">
                <a:solidFill>
                  <a:schemeClr val="tx1"/>
                </a:solidFill>
                <a:ea typeface="宋体" panose="02010600030101010101" pitchFamily="2" charset="-122"/>
              </a:rPr>
              <a:t>八个数字符号来表示，且逢八进一，因此，各位的位权是以</a:t>
            </a:r>
            <a:r>
              <a:rPr lang="en-US" altLang="zh-CN" sz="2400" b="0">
                <a:solidFill>
                  <a:schemeClr val="tx1"/>
                </a:solidFill>
                <a:ea typeface="宋体" panose="02010600030101010101" pitchFamily="2" charset="-122"/>
              </a:rPr>
              <a:t>8</a:t>
            </a:r>
            <a:r>
              <a:rPr lang="zh-CN" altLang="en-US" sz="2400" b="0" dirty="0">
                <a:solidFill>
                  <a:schemeClr val="tx1"/>
                </a:solidFill>
                <a:ea typeface="宋体" panose="02010600030101010101" pitchFamily="2" charset="-122"/>
              </a:rPr>
              <a:t>为底的幂。</a:t>
            </a:r>
            <a:endParaRPr lang="zh-CN" altLang="en-US" sz="2400" b="0" dirty="0">
              <a:solidFill>
                <a:schemeClr val="tx1"/>
              </a:solidFill>
              <a:ea typeface="宋体" panose="02010600030101010101" pitchFamily="2" charset="-122"/>
            </a:endParaRPr>
          </a:p>
          <a:p>
            <a:pPr marL="0" indent="0">
              <a:lnSpc>
                <a:spcPts val="3500"/>
              </a:lnSpc>
              <a:buNone/>
            </a:pPr>
            <a:endParaRPr lang="zh-CN" altLang="en-US" sz="2400" b="0" dirty="0">
              <a:solidFill>
                <a:schemeClr val="tx1"/>
              </a:solidFill>
              <a:ea typeface="宋体" panose="02010600030101010101" pitchFamily="2" charset="-122"/>
            </a:endParaRPr>
          </a:p>
          <a:p>
            <a:pPr marL="0" indent="0">
              <a:lnSpc>
                <a:spcPts val="3500"/>
              </a:lnSpc>
              <a:buNone/>
            </a:pPr>
            <a:br>
              <a:rPr lang="zh-CN" altLang="en-US" sz="2400" b="0" dirty="0">
                <a:solidFill>
                  <a:schemeClr val="tx1"/>
                </a:solidFill>
                <a:ea typeface="宋体" panose="02010600030101010101" pitchFamily="2" charset="-122"/>
              </a:rPr>
            </a:br>
            <a:r>
              <a:rPr lang="zh-CN" altLang="en-US" sz="2400" b="0" dirty="0">
                <a:solidFill>
                  <a:schemeClr val="tx1"/>
                </a:solidFill>
                <a:ea typeface="宋体" panose="02010600030101010101" pitchFamily="2" charset="-122"/>
              </a:rPr>
              <a:t>      例如：八进制数</a:t>
            </a:r>
            <a:r>
              <a:rPr lang="en-US" altLang="zh-CN" sz="2400" b="0">
                <a:solidFill>
                  <a:schemeClr val="tx1"/>
                </a:solidFill>
                <a:ea typeface="宋体" panose="02010600030101010101" pitchFamily="2" charset="-122"/>
              </a:rPr>
              <a:t>(16.24)</a:t>
            </a:r>
            <a:r>
              <a:rPr lang="en-US" altLang="zh-CN" sz="2400" b="0" baseline="-25000">
                <a:solidFill>
                  <a:schemeClr val="tx1"/>
                </a:solidFill>
                <a:ea typeface="宋体" panose="02010600030101010101" pitchFamily="2" charset="-122"/>
              </a:rPr>
              <a:t>8</a:t>
            </a:r>
            <a:r>
              <a:rPr lang="zh-CN" altLang="en-US" sz="2400" b="0" dirty="0">
                <a:solidFill>
                  <a:schemeClr val="tx1"/>
                </a:solidFill>
                <a:ea typeface="宋体" panose="02010600030101010101" pitchFamily="2" charset="-122"/>
              </a:rPr>
              <a:t>可以表示为：</a:t>
            </a:r>
            <a:br>
              <a:rPr lang="zh-CN" altLang="en-US" sz="2400" b="0" dirty="0">
                <a:solidFill>
                  <a:schemeClr val="tx1"/>
                </a:solidFill>
                <a:ea typeface="宋体" panose="02010600030101010101" pitchFamily="2" charset="-122"/>
              </a:rPr>
            </a:br>
            <a:r>
              <a:rPr lang="zh-CN" altLang="en-US" sz="2400" b="0" dirty="0">
                <a:ea typeface="宋体" panose="02010600030101010101" pitchFamily="2" charset="-122"/>
              </a:rPr>
              <a:t>      </a:t>
            </a:r>
            <a:r>
              <a:rPr lang="en-US" altLang="zh-CN" sz="2400" b="0">
                <a:ea typeface="宋体" panose="02010600030101010101" pitchFamily="2" charset="-122"/>
              </a:rPr>
              <a:t>(16.24)</a:t>
            </a:r>
            <a:r>
              <a:rPr lang="en-US" altLang="zh-CN" sz="2400" b="0" baseline="-25000">
                <a:ea typeface="宋体" panose="02010600030101010101" pitchFamily="2" charset="-122"/>
              </a:rPr>
              <a:t>8</a:t>
            </a:r>
            <a:r>
              <a:rPr lang="en-US" altLang="zh-CN" sz="2400" b="0">
                <a:ea typeface="宋体" panose="02010600030101010101" pitchFamily="2" charset="-122"/>
              </a:rPr>
              <a:t>=1×</a:t>
            </a:r>
            <a:r>
              <a:rPr lang="en-US" altLang="zh-CN" sz="2400" b="0">
                <a:solidFill>
                  <a:srgbClr val="FF0000"/>
                </a:solidFill>
                <a:ea typeface="宋体" panose="02010600030101010101" pitchFamily="2" charset="-122"/>
              </a:rPr>
              <a:t>8</a:t>
            </a:r>
            <a:r>
              <a:rPr lang="en-US" altLang="zh-CN" sz="2400" b="0" baseline="30000">
                <a:ea typeface="宋体" panose="02010600030101010101" pitchFamily="2" charset="-122"/>
              </a:rPr>
              <a:t>1</a:t>
            </a:r>
            <a:r>
              <a:rPr lang="zh-CN" altLang="en-US" sz="2400" b="0" dirty="0">
                <a:ea typeface="宋体" panose="02010600030101010101" pitchFamily="2" charset="-122"/>
              </a:rPr>
              <a:t> </a:t>
            </a:r>
            <a:r>
              <a:rPr lang="en-US" altLang="zh-CN" sz="2400" b="0">
                <a:ea typeface="宋体" panose="02010600030101010101" pitchFamily="2" charset="-122"/>
              </a:rPr>
              <a:t>+6×</a:t>
            </a:r>
            <a:r>
              <a:rPr lang="en-US" altLang="zh-CN" sz="2400" b="0">
                <a:solidFill>
                  <a:srgbClr val="FF0000"/>
                </a:solidFill>
                <a:ea typeface="宋体" panose="02010600030101010101" pitchFamily="2" charset="-122"/>
              </a:rPr>
              <a:t>8</a:t>
            </a:r>
            <a:r>
              <a:rPr lang="en-US" altLang="zh-CN" sz="2400" b="0" baseline="30000">
                <a:ea typeface="宋体" panose="02010600030101010101" pitchFamily="2" charset="-122"/>
              </a:rPr>
              <a:t>0</a:t>
            </a:r>
            <a:r>
              <a:rPr lang="zh-CN" altLang="en-US" sz="2400" b="0" dirty="0">
                <a:ea typeface="宋体" panose="02010600030101010101" pitchFamily="2" charset="-122"/>
              </a:rPr>
              <a:t> </a:t>
            </a:r>
            <a:r>
              <a:rPr lang="en-US" altLang="zh-CN" sz="2400" b="0">
                <a:ea typeface="宋体" panose="02010600030101010101" pitchFamily="2" charset="-122"/>
              </a:rPr>
              <a:t>+2×</a:t>
            </a:r>
            <a:r>
              <a:rPr lang="en-US" altLang="zh-CN" sz="2400" b="0">
                <a:solidFill>
                  <a:srgbClr val="FF0000"/>
                </a:solidFill>
                <a:ea typeface="宋体" panose="02010600030101010101" pitchFamily="2" charset="-122"/>
              </a:rPr>
              <a:t>8</a:t>
            </a:r>
            <a:r>
              <a:rPr lang="en-US" altLang="zh-CN" sz="2400" b="0" baseline="30000">
                <a:ea typeface="宋体" panose="02010600030101010101" pitchFamily="2" charset="-122"/>
              </a:rPr>
              <a:t>-1</a:t>
            </a:r>
            <a:r>
              <a:rPr lang="zh-CN" altLang="en-US" sz="2400" b="0" dirty="0">
                <a:ea typeface="宋体" panose="02010600030101010101" pitchFamily="2" charset="-122"/>
              </a:rPr>
              <a:t> </a:t>
            </a:r>
            <a:r>
              <a:rPr lang="en-US" altLang="zh-CN" sz="2400" b="0">
                <a:ea typeface="宋体" panose="02010600030101010101" pitchFamily="2" charset="-122"/>
              </a:rPr>
              <a:t>+4×</a:t>
            </a:r>
            <a:r>
              <a:rPr lang="en-US" altLang="zh-CN" sz="2400" b="0">
                <a:solidFill>
                  <a:srgbClr val="FF0000"/>
                </a:solidFill>
                <a:ea typeface="宋体" panose="02010600030101010101" pitchFamily="2" charset="-122"/>
              </a:rPr>
              <a:t>8</a:t>
            </a:r>
            <a:r>
              <a:rPr lang="en-US" altLang="zh-CN" sz="2400" b="0" baseline="30000">
                <a:ea typeface="宋体" panose="02010600030101010101" pitchFamily="2" charset="-122"/>
              </a:rPr>
              <a:t>-2</a:t>
            </a:r>
            <a:br>
              <a:rPr lang="zh-CN" altLang="en-US" sz="2400" b="0" dirty="0">
                <a:ea typeface="宋体" panose="02010600030101010101" pitchFamily="2" charset="-122"/>
              </a:rPr>
            </a:br>
            <a:endParaRPr lang="zh-CN" altLang="en-US" sz="2400" b="0" dirty="0">
              <a:solidFill>
                <a:schemeClr val="tx2"/>
              </a:solidFill>
              <a:ea typeface="宋体" panose="02010600030101010101" pitchFamily="2" charset="-122"/>
            </a:endParaRPr>
          </a:p>
          <a:p>
            <a:pPr marL="0" indent="0">
              <a:lnSpc>
                <a:spcPts val="3500"/>
              </a:lnSpc>
              <a:buNone/>
            </a:pPr>
            <a:endParaRPr lang="zh-CN" altLang="en-US" sz="2400" b="0" dirty="0">
              <a:solidFill>
                <a:schemeClr val="tx2"/>
              </a:solidFill>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47700" y="1794510"/>
            <a:ext cx="10365740" cy="4154170"/>
          </a:xfrm>
          <a:prstGeom prst="rect">
            <a:avLst/>
          </a:prstGeom>
          <a:noFill/>
        </p:spPr>
        <p:txBody>
          <a:bodyPr wrap="square" rtlCol="0" anchor="t">
            <a:spAutoFit/>
          </a:bodyPr>
          <a:p>
            <a:r>
              <a:rPr lang="zh-CN" altLang="en-US" sz="2400" dirty="0">
                <a:solidFill>
                  <a:srgbClr val="FF0000"/>
                </a:solidFill>
                <a:ea typeface="宋体" panose="02010600030101010101" pitchFamily="2" charset="-122"/>
                <a:sym typeface="+mn-ea"/>
              </a:rPr>
              <a:t>十六进制数及其特点</a:t>
            </a:r>
            <a:endParaRPr lang="zh-CN" altLang="en-US" sz="2400" dirty="0">
              <a:solidFill>
                <a:srgbClr val="FF0000"/>
              </a:solidFill>
              <a:ea typeface="宋体" panose="02010600030101010101" pitchFamily="2" charset="-122"/>
              <a:sym typeface="+mn-ea"/>
            </a:endParaRPr>
          </a:p>
          <a:p>
            <a:endParaRPr lang="zh-CN" altLang="en-US" sz="2400" dirty="0">
              <a:solidFill>
                <a:srgbClr val="FF0000"/>
              </a:solidFill>
              <a:ea typeface="宋体" panose="02010600030101010101" pitchFamily="2" charset="-122"/>
              <a:sym typeface="+mn-ea"/>
            </a:endParaRPr>
          </a:p>
          <a:p>
            <a:br>
              <a:rPr lang="zh-CN" altLang="en-US" sz="2400" dirty="0">
                <a:ea typeface="宋体" panose="02010600030101010101" pitchFamily="2" charset="-122"/>
                <a:sym typeface="+mn-ea"/>
              </a:rPr>
            </a:br>
            <a:r>
              <a:rPr lang="zh-CN" altLang="en-US" sz="2400" dirty="0">
                <a:ea typeface="宋体" panose="02010600030101010101" pitchFamily="2" charset="-122"/>
                <a:sym typeface="+mn-ea"/>
              </a:rPr>
              <a:t>      十六进制数</a:t>
            </a:r>
            <a:r>
              <a:rPr lang="en-US" altLang="zh-CN" sz="2400">
                <a:ea typeface="宋体" panose="02010600030101010101" pitchFamily="2" charset="-122"/>
                <a:sym typeface="+mn-ea"/>
              </a:rPr>
              <a:t>(Hexadecimal notation)</a:t>
            </a:r>
            <a:r>
              <a:rPr lang="zh-CN" altLang="en-US" sz="2400" dirty="0">
                <a:ea typeface="宋体" panose="02010600030101010101" pitchFamily="2" charset="-122"/>
                <a:sym typeface="+mn-ea"/>
              </a:rPr>
              <a:t>的基本特点是基数为</a:t>
            </a:r>
            <a:r>
              <a:rPr lang="en-US" altLang="zh-CN" sz="2400">
                <a:ea typeface="宋体" panose="02010600030101010101" pitchFamily="2" charset="-122"/>
                <a:sym typeface="+mn-ea"/>
              </a:rPr>
              <a:t>16</a:t>
            </a:r>
            <a:r>
              <a:rPr lang="zh-CN" altLang="en-US" sz="2400" dirty="0">
                <a:ea typeface="宋体" panose="02010600030101010101" pitchFamily="2" charset="-122"/>
                <a:sym typeface="+mn-ea"/>
              </a:rPr>
              <a:t>，用</a:t>
            </a:r>
            <a:r>
              <a:rPr lang="en-US" altLang="zh-CN" sz="2400">
                <a:ea typeface="宋体" panose="02010600030101010101" pitchFamily="2" charset="-122"/>
                <a:sym typeface="+mn-ea"/>
              </a:rPr>
              <a:t>0</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1</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2</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3</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4</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5</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6</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7</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8</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9</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A</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B</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C</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D</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E</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F</a:t>
            </a:r>
            <a:r>
              <a:rPr lang="zh-CN" altLang="en-US" sz="2400" dirty="0">
                <a:ea typeface="宋体" panose="02010600030101010101" pitchFamily="2" charset="-122"/>
                <a:sym typeface="+mn-ea"/>
              </a:rPr>
              <a:t>十六个数字符号来表示，且逢</a:t>
            </a:r>
            <a:r>
              <a:rPr lang="en-US" altLang="zh-CN" sz="2400">
                <a:ea typeface="宋体" panose="02010600030101010101" pitchFamily="2" charset="-122"/>
                <a:sym typeface="+mn-ea"/>
              </a:rPr>
              <a:t>16</a:t>
            </a:r>
            <a:r>
              <a:rPr lang="zh-CN" altLang="en-US" sz="2400" dirty="0">
                <a:ea typeface="宋体" panose="02010600030101010101" pitchFamily="2" charset="-122"/>
                <a:sym typeface="+mn-ea"/>
              </a:rPr>
              <a:t>进一，因此，各位的位权是以</a:t>
            </a:r>
            <a:r>
              <a:rPr lang="en-US" altLang="zh-CN" sz="2400">
                <a:ea typeface="宋体" panose="02010600030101010101" pitchFamily="2" charset="-122"/>
                <a:sym typeface="+mn-ea"/>
              </a:rPr>
              <a:t>16</a:t>
            </a:r>
            <a:r>
              <a:rPr lang="zh-CN" altLang="en-US" sz="2400" dirty="0">
                <a:ea typeface="宋体" panose="02010600030101010101" pitchFamily="2" charset="-122"/>
                <a:sym typeface="+mn-ea"/>
              </a:rPr>
              <a:t>为底的幂。</a:t>
            </a:r>
            <a:endParaRPr lang="zh-CN" altLang="en-US" sz="2400" dirty="0">
              <a:ea typeface="宋体" panose="02010600030101010101" pitchFamily="2" charset="-122"/>
              <a:sym typeface="+mn-ea"/>
            </a:endParaRPr>
          </a:p>
          <a:p>
            <a:endParaRPr lang="zh-CN" altLang="en-US" sz="2400" dirty="0">
              <a:ea typeface="宋体" panose="02010600030101010101" pitchFamily="2" charset="-122"/>
              <a:sym typeface="+mn-ea"/>
            </a:endParaRPr>
          </a:p>
          <a:p>
            <a:endParaRPr lang="zh-CN" altLang="en-US" sz="2400" dirty="0">
              <a:ea typeface="宋体" panose="02010600030101010101" pitchFamily="2" charset="-122"/>
              <a:sym typeface="+mn-ea"/>
            </a:endParaRPr>
          </a:p>
          <a:p>
            <a:r>
              <a:rPr lang="zh-CN" altLang="en-US" sz="2400" dirty="0">
                <a:ea typeface="宋体" panose="02010600030101010101" pitchFamily="2" charset="-122"/>
                <a:sym typeface="+mn-ea"/>
              </a:rPr>
              <a:t>      例如：十六进制数</a:t>
            </a:r>
            <a:r>
              <a:rPr lang="en-US" altLang="zh-CN" sz="2400">
                <a:ea typeface="宋体" panose="02010600030101010101" pitchFamily="2" charset="-122"/>
                <a:sym typeface="+mn-ea"/>
              </a:rPr>
              <a:t>(5E.A7)</a:t>
            </a:r>
            <a:r>
              <a:rPr lang="en-US" altLang="zh-CN" sz="2400" baseline="-25000">
                <a:ea typeface="宋体" panose="02010600030101010101" pitchFamily="2" charset="-122"/>
                <a:sym typeface="+mn-ea"/>
              </a:rPr>
              <a:t>16</a:t>
            </a:r>
            <a:r>
              <a:rPr lang="zh-CN" altLang="en-US" sz="2400" dirty="0">
                <a:ea typeface="宋体" panose="02010600030101010101" pitchFamily="2" charset="-122"/>
                <a:sym typeface="+mn-ea"/>
              </a:rPr>
              <a:t>可以表示为：</a:t>
            </a:r>
            <a:br>
              <a:rPr lang="zh-CN" altLang="en-US" sz="2400" dirty="0">
                <a:ea typeface="宋体" panose="02010600030101010101" pitchFamily="2" charset="-122"/>
                <a:sym typeface="+mn-ea"/>
              </a:rPr>
            </a:br>
            <a:r>
              <a:rPr lang="zh-CN" altLang="en-US" sz="2400" dirty="0">
                <a:ea typeface="宋体" panose="02010600030101010101" pitchFamily="2" charset="-122"/>
                <a:sym typeface="+mn-ea"/>
              </a:rPr>
              <a:t>    </a:t>
            </a:r>
            <a:r>
              <a:rPr lang="en-US" altLang="zh-CN" sz="2400">
                <a:ea typeface="宋体" panose="02010600030101010101" pitchFamily="2" charset="-122"/>
                <a:sym typeface="+mn-ea"/>
              </a:rPr>
              <a:t>(5E.A7)</a:t>
            </a:r>
            <a:r>
              <a:rPr lang="en-US" altLang="zh-CN" sz="2400" baseline="-25000">
                <a:ea typeface="宋体" panose="02010600030101010101" pitchFamily="2" charset="-122"/>
                <a:sym typeface="+mn-ea"/>
              </a:rPr>
              <a:t>16</a:t>
            </a:r>
            <a:r>
              <a:rPr lang="en-US" altLang="zh-CN" sz="2400">
                <a:ea typeface="宋体" panose="02010600030101010101" pitchFamily="2" charset="-122"/>
                <a:sym typeface="+mn-ea"/>
              </a:rPr>
              <a:t>=5×</a:t>
            </a:r>
            <a:r>
              <a:rPr lang="en-US" altLang="zh-CN" sz="2400">
                <a:solidFill>
                  <a:srgbClr val="FF0000"/>
                </a:solidFill>
                <a:ea typeface="宋体" panose="02010600030101010101" pitchFamily="2" charset="-122"/>
                <a:sym typeface="+mn-ea"/>
              </a:rPr>
              <a:t>16</a:t>
            </a:r>
            <a:r>
              <a:rPr lang="en-US" altLang="zh-CN" sz="2400" baseline="30000">
                <a:ea typeface="宋体" panose="02010600030101010101" pitchFamily="2" charset="-122"/>
                <a:sym typeface="+mn-ea"/>
              </a:rPr>
              <a:t>1</a:t>
            </a:r>
            <a:r>
              <a:rPr lang="zh-CN" altLang="en-US" sz="2400" dirty="0">
                <a:ea typeface="宋体" panose="02010600030101010101" pitchFamily="2" charset="-122"/>
                <a:sym typeface="+mn-ea"/>
              </a:rPr>
              <a:t> </a:t>
            </a:r>
            <a:r>
              <a:rPr lang="en-US" altLang="zh-CN" sz="2400">
                <a:ea typeface="宋体" panose="02010600030101010101" pitchFamily="2" charset="-122"/>
                <a:sym typeface="+mn-ea"/>
              </a:rPr>
              <a:t>+E×</a:t>
            </a:r>
            <a:r>
              <a:rPr lang="en-US" altLang="zh-CN" sz="2400">
                <a:solidFill>
                  <a:srgbClr val="FF0000"/>
                </a:solidFill>
                <a:ea typeface="宋体" panose="02010600030101010101" pitchFamily="2" charset="-122"/>
                <a:sym typeface="+mn-ea"/>
              </a:rPr>
              <a:t>16</a:t>
            </a:r>
            <a:r>
              <a:rPr lang="en-US" altLang="zh-CN" sz="2400" baseline="30000">
                <a:ea typeface="宋体" panose="02010600030101010101" pitchFamily="2" charset="-122"/>
                <a:sym typeface="+mn-ea"/>
              </a:rPr>
              <a:t>0</a:t>
            </a:r>
            <a:r>
              <a:rPr lang="zh-CN" altLang="en-US" sz="2400" dirty="0">
                <a:ea typeface="宋体" panose="02010600030101010101" pitchFamily="2" charset="-122"/>
                <a:sym typeface="+mn-ea"/>
              </a:rPr>
              <a:t> </a:t>
            </a:r>
            <a:r>
              <a:rPr lang="en-US" altLang="zh-CN" sz="2400">
                <a:ea typeface="宋体" panose="02010600030101010101" pitchFamily="2" charset="-122"/>
                <a:sym typeface="+mn-ea"/>
              </a:rPr>
              <a:t>+ A×</a:t>
            </a:r>
            <a:r>
              <a:rPr lang="en-US" altLang="zh-CN" sz="2400">
                <a:solidFill>
                  <a:srgbClr val="FF0000"/>
                </a:solidFill>
                <a:ea typeface="宋体" panose="02010600030101010101" pitchFamily="2" charset="-122"/>
                <a:sym typeface="+mn-ea"/>
              </a:rPr>
              <a:t>16</a:t>
            </a:r>
            <a:r>
              <a:rPr lang="en-US" altLang="zh-CN" sz="2400" baseline="30000">
                <a:ea typeface="宋体" panose="02010600030101010101" pitchFamily="2" charset="-122"/>
                <a:sym typeface="+mn-ea"/>
              </a:rPr>
              <a:t>-1</a:t>
            </a:r>
            <a:r>
              <a:rPr lang="zh-CN" altLang="en-US" sz="2400" dirty="0">
                <a:ea typeface="宋体" panose="02010600030101010101" pitchFamily="2" charset="-122"/>
                <a:sym typeface="+mn-ea"/>
              </a:rPr>
              <a:t> </a:t>
            </a:r>
            <a:r>
              <a:rPr lang="en-US" altLang="zh-CN" sz="2400">
                <a:ea typeface="宋体" panose="02010600030101010101" pitchFamily="2" charset="-122"/>
                <a:sym typeface="+mn-ea"/>
              </a:rPr>
              <a:t>+7×</a:t>
            </a:r>
            <a:r>
              <a:rPr lang="en-US" altLang="zh-CN" sz="2400">
                <a:solidFill>
                  <a:srgbClr val="FF0000"/>
                </a:solidFill>
                <a:ea typeface="宋体" panose="02010600030101010101" pitchFamily="2" charset="-122"/>
                <a:sym typeface="+mn-ea"/>
              </a:rPr>
              <a:t>16</a:t>
            </a:r>
            <a:r>
              <a:rPr lang="en-US" altLang="zh-CN" sz="2400" baseline="30000">
                <a:ea typeface="宋体" panose="02010600030101010101" pitchFamily="2" charset="-122"/>
                <a:sym typeface="+mn-ea"/>
              </a:rPr>
              <a:t>-2</a:t>
            </a:r>
            <a:r>
              <a:rPr lang="zh-CN" altLang="en-US" sz="2400" dirty="0">
                <a:ea typeface="宋体" panose="02010600030101010101" pitchFamily="2" charset="-122"/>
                <a:sym typeface="+mn-ea"/>
              </a:rPr>
              <a:t> </a:t>
            </a:r>
            <a:br>
              <a:rPr lang="zh-CN" altLang="en-US" sz="2400" dirty="0">
                <a:ea typeface="宋体" panose="02010600030101010101" pitchFamily="2" charset="-122"/>
                <a:sym typeface="+mn-ea"/>
              </a:rPr>
            </a:br>
            <a:endParaRPr lang="zh-CN" altLang="en-US" sz="2400" dirty="0">
              <a:ea typeface="宋体" panose="02010600030101010101" pitchFamily="2"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userDrawn="1">
            <p:custDataLst>
              <p:tags r:id="rId1"/>
            </p:custDataLst>
          </p:nvPr>
        </p:nvSpPr>
        <p:spPr>
          <a:xfrm>
            <a:off x="0" y="0"/>
            <a:ext cx="4572000" cy="685800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rgbClr val="FFFFFF"/>
              </a:solidFill>
              <a:latin typeface="微软雅黑" panose="020B0503020204020204" charset="-122"/>
              <a:ea typeface="微软雅黑" panose="020B0503020204020204" charset="-122"/>
              <a:sym typeface="+mn-ea"/>
            </a:endParaRPr>
          </a:p>
        </p:txBody>
      </p:sp>
      <p:graphicFrame>
        <p:nvGraphicFramePr>
          <p:cNvPr id="5" name="表格 4"/>
          <p:cNvGraphicFramePr/>
          <p:nvPr>
            <p:custDataLst>
              <p:tags r:id="rId2"/>
            </p:custDataLst>
          </p:nvPr>
        </p:nvGraphicFramePr>
        <p:xfrm>
          <a:off x="5297139" y="630555"/>
          <a:ext cx="5712460" cy="5596890"/>
        </p:xfrm>
        <a:graphic>
          <a:graphicData uri="http://schemas.openxmlformats.org/drawingml/2006/table">
            <a:tbl>
              <a:tblPr/>
              <a:tblGrid>
                <a:gridCol w="1355090"/>
                <a:gridCol w="1354455"/>
                <a:gridCol w="1355090"/>
                <a:gridCol w="1647825"/>
              </a:tblGrid>
              <a:tr h="365760">
                <a:tc>
                  <a:txBody>
                    <a:bodyPr/>
                    <a:p>
                      <a:pPr lvl="0" algn="ctr">
                        <a:lnSpc>
                          <a:spcPct val="120000"/>
                        </a:lnSpc>
                        <a:spcBef>
                          <a:spcPts val="0"/>
                        </a:spcBef>
                        <a:spcAft>
                          <a:spcPts val="0"/>
                        </a:spcAft>
                        <a:buNone/>
                      </a:pPr>
                      <a:r>
                        <a:rPr lang="zh-CN" altLang="en-US" sz="1600" b="1" spc="120">
                          <a:solidFill>
                            <a:srgbClr val="FFFFFF"/>
                          </a:solidFill>
                          <a:latin typeface="微软雅黑" panose="020B0503020204020204" charset="-122"/>
                          <a:ea typeface="微软雅黑" panose="020B0503020204020204" charset="-122"/>
                        </a:rPr>
                        <a:t>二进制</a:t>
                      </a:r>
                      <a:endParaRPr lang="zh-CN" altLang="en-US" sz="1600" b="1" spc="120">
                        <a:solidFill>
                          <a:srgbClr val="FFFFFF"/>
                        </a:solidFill>
                        <a:latin typeface="微软雅黑" panose="020B0503020204020204" charset="-122"/>
                        <a:ea typeface="微软雅黑" panose="020B0503020204020204" charset="-122"/>
                      </a:endParaRPr>
                    </a:p>
                  </a:txBody>
                  <a:tcPr marL="177800" marR="177800" marT="25400" marB="25400" anchor="ctr">
                    <a:lnL>
                      <a:noFill/>
                    </a:lnL>
                    <a:lnR>
                      <a:noFill/>
                    </a:lnR>
                    <a:lnT>
                      <a:noFill/>
                    </a:lnT>
                    <a:lnB>
                      <a:noFill/>
                    </a:lnB>
                    <a:lnTlToBr>
                      <a:noFill/>
                    </a:lnTlToBr>
                    <a:lnBlToTr>
                      <a:noFill/>
                    </a:lnBlToTr>
                    <a:solidFill>
                      <a:srgbClr val="595959"/>
                    </a:solidFill>
                  </a:tcPr>
                </a:tc>
                <a:tc>
                  <a:txBody>
                    <a:bodyPr/>
                    <a:p>
                      <a:pPr lvl="0" algn="ctr">
                        <a:lnSpc>
                          <a:spcPct val="120000"/>
                        </a:lnSpc>
                        <a:spcBef>
                          <a:spcPts val="0"/>
                        </a:spcBef>
                        <a:spcAft>
                          <a:spcPts val="0"/>
                        </a:spcAft>
                        <a:buNone/>
                      </a:pPr>
                      <a:r>
                        <a:rPr lang="zh-CN" altLang="en-US" sz="1600" b="1" spc="120">
                          <a:solidFill>
                            <a:srgbClr val="FFFFFF"/>
                          </a:solidFill>
                          <a:latin typeface="微软雅黑" panose="020B0503020204020204" charset="-122"/>
                          <a:ea typeface="微软雅黑" panose="020B0503020204020204" charset="-122"/>
                        </a:rPr>
                        <a:t>八进制</a:t>
                      </a:r>
                      <a:endParaRPr lang="zh-CN" altLang="en-US" sz="1600" b="1" spc="120">
                        <a:solidFill>
                          <a:srgbClr val="FFFFFF"/>
                        </a:solidFill>
                        <a:latin typeface="微软雅黑" panose="020B0503020204020204" charset="-122"/>
                        <a:ea typeface="微软雅黑" panose="020B0503020204020204" charset="-122"/>
                      </a:endParaRPr>
                    </a:p>
                  </a:txBody>
                  <a:tcPr marL="177800" marR="177800" marT="25400" marB="25400" anchor="ctr">
                    <a:lnL>
                      <a:noFill/>
                    </a:lnL>
                    <a:lnR>
                      <a:noFill/>
                    </a:lnR>
                    <a:lnT>
                      <a:noFill/>
                    </a:lnT>
                    <a:lnB>
                      <a:noFill/>
                    </a:lnB>
                    <a:lnTlToBr>
                      <a:noFill/>
                    </a:lnTlToBr>
                    <a:lnBlToTr>
                      <a:noFill/>
                    </a:lnBlToTr>
                    <a:solidFill>
                      <a:srgbClr val="D7B7C9"/>
                    </a:solidFill>
                  </a:tcPr>
                </a:tc>
                <a:tc>
                  <a:txBody>
                    <a:bodyPr/>
                    <a:p>
                      <a:pPr lvl="0" algn="ctr">
                        <a:lnSpc>
                          <a:spcPct val="120000"/>
                        </a:lnSpc>
                        <a:spcBef>
                          <a:spcPts val="0"/>
                        </a:spcBef>
                        <a:spcAft>
                          <a:spcPts val="0"/>
                        </a:spcAft>
                        <a:buNone/>
                      </a:pPr>
                      <a:r>
                        <a:rPr lang="zh-CN" altLang="en-US" sz="1600" b="1" spc="120">
                          <a:solidFill>
                            <a:srgbClr val="FFFFFF"/>
                          </a:solidFill>
                          <a:latin typeface="微软雅黑" panose="020B0503020204020204" charset="-122"/>
                          <a:ea typeface="微软雅黑" panose="020B0503020204020204" charset="-122"/>
                        </a:rPr>
                        <a:t>十进制</a:t>
                      </a:r>
                      <a:endParaRPr lang="zh-CN" altLang="en-US" sz="1600" b="1" spc="120">
                        <a:solidFill>
                          <a:srgbClr val="FFFFFF"/>
                        </a:solidFill>
                        <a:latin typeface="微软雅黑" panose="020B0503020204020204" charset="-122"/>
                        <a:ea typeface="微软雅黑" panose="020B0503020204020204" charset="-122"/>
                      </a:endParaRPr>
                    </a:p>
                  </a:txBody>
                  <a:tcPr marL="177800" marR="177800" marT="25400" marB="25400" anchor="ctr">
                    <a:lnL>
                      <a:noFill/>
                    </a:lnL>
                    <a:lnR>
                      <a:noFill/>
                    </a:lnR>
                    <a:lnT>
                      <a:noFill/>
                    </a:lnT>
                    <a:lnB>
                      <a:noFill/>
                    </a:lnB>
                    <a:lnTlToBr>
                      <a:noFill/>
                    </a:lnTlToBr>
                    <a:lnBlToTr>
                      <a:noFill/>
                    </a:lnBlToTr>
                    <a:solidFill>
                      <a:srgbClr val="D5C4B3"/>
                    </a:solidFill>
                  </a:tcPr>
                </a:tc>
                <a:tc>
                  <a:txBody>
                    <a:bodyPr/>
                    <a:p>
                      <a:pPr lvl="0" algn="ctr">
                        <a:lnSpc>
                          <a:spcPct val="120000"/>
                        </a:lnSpc>
                        <a:spcBef>
                          <a:spcPts val="0"/>
                        </a:spcBef>
                        <a:spcAft>
                          <a:spcPts val="0"/>
                        </a:spcAft>
                        <a:buNone/>
                      </a:pPr>
                      <a:r>
                        <a:rPr lang="zh-CN" altLang="en-US" sz="1600" b="1" spc="120">
                          <a:solidFill>
                            <a:srgbClr val="FFFFFF"/>
                          </a:solidFill>
                          <a:latin typeface="微软雅黑" panose="020B0503020204020204" charset="-122"/>
                          <a:ea typeface="微软雅黑" panose="020B0503020204020204" charset="-122"/>
                        </a:rPr>
                        <a:t>十六进制</a:t>
                      </a:r>
                      <a:endParaRPr lang="zh-CN" altLang="en-US" sz="1600" b="1" spc="120">
                        <a:solidFill>
                          <a:srgbClr val="FFFFFF"/>
                        </a:solidFill>
                        <a:latin typeface="微软雅黑" panose="020B0503020204020204" charset="-122"/>
                        <a:ea typeface="微软雅黑" panose="020B0503020204020204" charset="-122"/>
                      </a:endParaRPr>
                    </a:p>
                  </a:txBody>
                  <a:tcPr marL="177800" marR="177800" marT="25400" marB="25400" anchor="ctr">
                    <a:lnL>
                      <a:noFill/>
                    </a:lnL>
                    <a:lnR>
                      <a:noFill/>
                    </a:lnR>
                    <a:lnT>
                      <a:noFill/>
                    </a:lnT>
                    <a:lnB>
                      <a:noFill/>
                    </a:lnB>
                    <a:lnTlToBr>
                      <a:noFill/>
                    </a:lnTlToBr>
                    <a:lnBlToTr>
                      <a:noFill/>
                    </a:lnBlToTr>
                    <a:solidFill>
                      <a:srgbClr val="7DB3DF"/>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0000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FFFFF"/>
                    </a:solidFill>
                  </a:tcPr>
                </a:tc>
              </a:tr>
              <a:tr h="326390">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0001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2F2F2"/>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0010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2</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2</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2</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FFFFF"/>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0011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3</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3</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3</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2F2F2"/>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0100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4</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4</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4</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FFFFF"/>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0101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5</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5</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5</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2F2F2"/>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0110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6</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6</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6</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FFFFF"/>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0111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7</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7</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7</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2F2F2"/>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1000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8</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8</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FFFFF"/>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1001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9</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9</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2F2F2"/>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1010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12</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A</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FFFFF"/>
                    </a:solidFill>
                  </a:tcPr>
                </a:tc>
              </a:tr>
              <a:tr h="326390">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1011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13</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B</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2F2F2"/>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1100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14</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12</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C</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FFFFF"/>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1101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15</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13</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D</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2F2F2"/>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1110</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16</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14</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E</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a:noFill/>
                    </a:lnB>
                    <a:lnTlToBr>
                      <a:noFill/>
                    </a:lnTlToBr>
                    <a:lnBlToTr>
                      <a:noFill/>
                    </a:lnBlToTr>
                    <a:solidFill>
                      <a:srgbClr val="FFFFFF"/>
                    </a:solidFill>
                  </a:tcPr>
                </a:tc>
              </a:tr>
              <a:tr h="327025">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1111</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17</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1270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15</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p>
                      <a:pPr lvl="0" algn="ctr">
                        <a:lnSpc>
                          <a:spcPct val="120000"/>
                        </a:lnSpc>
                        <a:spcBef>
                          <a:spcPts val="0"/>
                        </a:spcBef>
                        <a:spcAft>
                          <a:spcPts val="0"/>
                        </a:spcAft>
                        <a:buNone/>
                      </a:pPr>
                      <a:r>
                        <a:rPr lang="en-US" altLang="zh-CN" sz="1400" b="0" spc="120">
                          <a:solidFill>
                            <a:srgbClr val="404040"/>
                          </a:solidFill>
                          <a:latin typeface="微软雅黑" panose="020B0503020204020204" charset="-122"/>
                          <a:ea typeface="微软雅黑" panose="020B0503020204020204" charset="-122"/>
                        </a:rPr>
                        <a:t>F</a:t>
                      </a:r>
                      <a:endParaRPr lang="en-US" altLang="zh-CN" sz="1400" b="0" spc="120">
                        <a:solidFill>
                          <a:srgbClr val="404040"/>
                        </a:solidFill>
                        <a:latin typeface="微软雅黑" panose="020B0503020204020204" charset="-122"/>
                        <a:ea typeface="微软雅黑" panose="020B0503020204020204" charset="-122"/>
                      </a:endParaRPr>
                    </a:p>
                  </a:txBody>
                  <a:tcPr marL="177800" marR="177800" marT="25400" marB="25400" anchor="ctr">
                    <a:lnL w="6350">
                      <a:solidFill>
                        <a:srgbClr val="D9D9D9"/>
                      </a:solidFill>
                      <a:prstDash val="solid"/>
                    </a:lnL>
                    <a:lnR>
                      <a:noFill/>
                    </a:lnR>
                    <a:lnT>
                      <a:noFill/>
                    </a:lnT>
                    <a:lnB w="19050">
                      <a:solidFill>
                        <a:srgbClr val="595959"/>
                      </a:solidFill>
                      <a:prstDash val="solid"/>
                    </a:lnB>
                    <a:lnTlToBr>
                      <a:noFill/>
                    </a:lnTlToBr>
                    <a:lnBlToTr>
                      <a:noFill/>
                    </a:lnBlToTr>
                    <a:solidFill>
                      <a:srgbClr val="F2F2F2"/>
                    </a:solidFill>
                  </a:tcPr>
                </a:tc>
              </a:tr>
            </a:tbl>
          </a:graphicData>
        </a:graphic>
      </p:graphicFrame>
      <p:sp>
        <p:nvSpPr>
          <p:cNvPr id="4" name="文本框 3"/>
          <p:cNvSpPr txBox="1"/>
          <p:nvPr>
            <p:custDataLst>
              <p:tags r:id="rId3"/>
            </p:custDataLst>
          </p:nvPr>
        </p:nvSpPr>
        <p:spPr>
          <a:xfrm>
            <a:off x="762006" y="1981216"/>
            <a:ext cx="3048025" cy="2286013"/>
          </a:xfrm>
          <a:prstGeom prst="rect">
            <a:avLst/>
          </a:prstGeom>
          <a:noFill/>
        </p:spPr>
        <p:txBody>
          <a:bodyPr wrap="square" rtlCol="0" anchor="ctr">
            <a:noAutofit/>
          </a:bodyPr>
          <a:p>
            <a:pPr marL="0" indent="0" algn="l">
              <a:lnSpc>
                <a:spcPct val="100000"/>
              </a:lnSpc>
              <a:spcBef>
                <a:spcPts val="0"/>
              </a:spcBef>
              <a:spcAft>
                <a:spcPts val="0"/>
              </a:spcAft>
              <a:buSzPct val="100000"/>
              <a:buNone/>
            </a:pPr>
            <a:r>
              <a:rPr lang="zh-CN" altLang="en-US" sz="4400" b="1" spc="300" dirty="0">
                <a:solidFill>
                  <a:srgbClr val="4472C4"/>
                </a:solidFill>
                <a:latin typeface="微软雅黑" panose="020B0503020204020204" charset="-122"/>
                <a:ea typeface="微软雅黑" panose="020B0503020204020204" charset="-122"/>
                <a:sym typeface="+mn-ea"/>
              </a:rPr>
              <a:t>不同进制间的表示方法</a:t>
            </a:r>
            <a:endParaRPr lang="zh-CN" altLang="en-US" sz="4400" b="1" spc="300" dirty="0">
              <a:solidFill>
                <a:srgbClr val="4472C4"/>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Picture 26" descr="数制转换"/>
          <p:cNvPicPr>
            <a:picLocks noChangeAspect="1"/>
          </p:cNvPicPr>
          <p:nvPr/>
        </p:nvPicPr>
        <p:blipFill>
          <a:blip r:embed="rId1"/>
          <a:stretch>
            <a:fillRect/>
          </a:stretch>
        </p:blipFill>
        <p:spPr>
          <a:xfrm>
            <a:off x="3199765" y="1120140"/>
            <a:ext cx="8510905" cy="5529580"/>
          </a:xfrm>
          <a:prstGeom prst="rect">
            <a:avLst/>
          </a:prstGeom>
          <a:noFill/>
          <a:ln w="9525">
            <a:noFill/>
          </a:ln>
        </p:spPr>
      </p:pic>
      <p:sp>
        <p:nvSpPr>
          <p:cNvPr id="2" name="文本框 1"/>
          <p:cNvSpPr txBox="1"/>
          <p:nvPr/>
        </p:nvSpPr>
        <p:spPr>
          <a:xfrm>
            <a:off x="74930" y="982345"/>
            <a:ext cx="2766060" cy="460375"/>
          </a:xfrm>
          <a:prstGeom prst="rect">
            <a:avLst/>
          </a:prstGeom>
          <a:noFill/>
        </p:spPr>
        <p:txBody>
          <a:bodyPr wrap="square" rtlCol="0">
            <a:spAutoFit/>
          </a:bodyPr>
          <a:p>
            <a:r>
              <a:rPr lang="zh-CN" altLang="en-US" sz="2400" b="1">
                <a:solidFill>
                  <a:srgbClr val="D62129"/>
                </a:solidFill>
              </a:rPr>
              <a:t>不同数制间的转换</a:t>
            </a:r>
            <a:endParaRPr lang="zh-CN" altLang="en-US" sz="2400" b="1">
              <a:solidFill>
                <a:srgbClr val="D6212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08915" y="1090295"/>
            <a:ext cx="1325880" cy="398780"/>
          </a:xfrm>
          <a:prstGeom prst="rect">
            <a:avLst/>
          </a:prstGeom>
          <a:noFill/>
        </p:spPr>
        <p:txBody>
          <a:bodyPr wrap="none" rtlCol="0" anchor="t">
            <a:spAutoFit/>
          </a:bodyPr>
          <a:p>
            <a:r>
              <a:rPr lang="zh-CN" altLang="en-US" sz="2000" b="1">
                <a:solidFill>
                  <a:srgbClr val="E62129"/>
                </a:solidFill>
              </a:rPr>
              <a:t>二</a:t>
            </a:r>
            <a:r>
              <a:rPr lang="en-US" altLang="zh-CN" sz="2000" b="1">
                <a:solidFill>
                  <a:srgbClr val="E62129"/>
                </a:solidFill>
              </a:rPr>
              <a:t>-</a:t>
            </a:r>
            <a:r>
              <a:rPr lang="zh-CN" altLang="en-US" sz="2000" b="1">
                <a:solidFill>
                  <a:srgbClr val="E62129"/>
                </a:solidFill>
              </a:rPr>
              <a:t>十转换</a:t>
            </a:r>
            <a:endParaRPr lang="zh-CN" altLang="en-US" sz="2000" b="1">
              <a:solidFill>
                <a:srgbClr val="E62129"/>
              </a:solidFill>
            </a:endParaRPr>
          </a:p>
        </p:txBody>
      </p:sp>
      <p:pic>
        <p:nvPicPr>
          <p:cNvPr id="7" name="图片 6"/>
          <p:cNvPicPr>
            <a:picLocks noChangeAspect="1"/>
          </p:cNvPicPr>
          <p:nvPr/>
        </p:nvPicPr>
        <p:blipFill>
          <a:blip r:embed="rId1"/>
          <a:stretch>
            <a:fillRect/>
          </a:stretch>
        </p:blipFill>
        <p:spPr>
          <a:xfrm>
            <a:off x="2447925" y="903605"/>
            <a:ext cx="9023350" cy="58254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6040" y="895350"/>
            <a:ext cx="1325880" cy="398780"/>
          </a:xfrm>
          <a:prstGeom prst="rect">
            <a:avLst/>
          </a:prstGeom>
          <a:noFill/>
        </p:spPr>
        <p:txBody>
          <a:bodyPr wrap="none" rtlCol="0" anchor="t">
            <a:spAutoFit/>
          </a:bodyPr>
          <a:p>
            <a:r>
              <a:rPr lang="zh-CN" altLang="en-US" sz="2000" b="1">
                <a:solidFill>
                  <a:srgbClr val="E62129"/>
                </a:solidFill>
              </a:rPr>
              <a:t>十</a:t>
            </a:r>
            <a:r>
              <a:rPr lang="en-US" altLang="zh-CN" sz="2000" b="1">
                <a:solidFill>
                  <a:srgbClr val="E62129"/>
                </a:solidFill>
              </a:rPr>
              <a:t>-</a:t>
            </a:r>
            <a:r>
              <a:rPr lang="zh-CN" altLang="en-US" sz="2000" b="1">
                <a:solidFill>
                  <a:srgbClr val="E62129"/>
                </a:solidFill>
              </a:rPr>
              <a:t>二转换</a:t>
            </a:r>
            <a:endParaRPr lang="zh-CN" altLang="en-US" sz="2000" b="1">
              <a:solidFill>
                <a:srgbClr val="E62129"/>
              </a:solidFill>
            </a:endParaRPr>
          </a:p>
        </p:txBody>
      </p:sp>
      <p:sp>
        <p:nvSpPr>
          <p:cNvPr id="6" name="文本框 5"/>
          <p:cNvSpPr txBox="1"/>
          <p:nvPr/>
        </p:nvSpPr>
        <p:spPr>
          <a:xfrm>
            <a:off x="1471930" y="1192530"/>
            <a:ext cx="10587355" cy="460375"/>
          </a:xfrm>
          <a:prstGeom prst="rect">
            <a:avLst/>
          </a:prstGeom>
          <a:noFill/>
        </p:spPr>
        <p:txBody>
          <a:bodyPr wrap="square" rtlCol="0">
            <a:spAutoFit/>
          </a:bodyPr>
          <a:p>
            <a:r>
              <a:rPr lang="zh-CN" altLang="en-US" sz="2400"/>
              <a:t>规则：用</a:t>
            </a:r>
            <a:r>
              <a:rPr lang="en-US" altLang="zh-CN" sz="2400"/>
              <a:t>2</a:t>
            </a:r>
            <a:r>
              <a:rPr lang="zh-CN" altLang="en-US" sz="2400"/>
              <a:t>辗转相除至结果为</a:t>
            </a:r>
            <a:r>
              <a:rPr lang="en-US" altLang="zh-CN" sz="2400"/>
              <a:t>1</a:t>
            </a:r>
            <a:r>
              <a:rPr lang="zh-CN" altLang="en-US" sz="2400"/>
              <a:t>，将余数和最后的</a:t>
            </a:r>
            <a:r>
              <a:rPr lang="en-US" altLang="zh-CN" sz="2400"/>
              <a:t>1</a:t>
            </a:r>
            <a:r>
              <a:rPr lang="zh-CN" altLang="en-US" sz="2400"/>
              <a:t>从下向上倒序写，就是结果。</a:t>
            </a:r>
            <a:endParaRPr lang="zh-CN" altLang="en-US" sz="2400"/>
          </a:p>
        </p:txBody>
      </p:sp>
      <p:pic>
        <p:nvPicPr>
          <p:cNvPr id="7" name="图片 6"/>
          <p:cNvPicPr>
            <a:picLocks noChangeAspect="1"/>
          </p:cNvPicPr>
          <p:nvPr/>
        </p:nvPicPr>
        <p:blipFill>
          <a:blip r:embed="rId1"/>
          <a:stretch>
            <a:fillRect/>
          </a:stretch>
        </p:blipFill>
        <p:spPr>
          <a:xfrm>
            <a:off x="393065" y="1877060"/>
            <a:ext cx="3742690" cy="4692015"/>
          </a:xfrm>
          <a:prstGeom prst="rect">
            <a:avLst/>
          </a:prstGeom>
        </p:spPr>
      </p:pic>
      <p:pic>
        <p:nvPicPr>
          <p:cNvPr id="8" name="图片 7"/>
          <p:cNvPicPr>
            <a:picLocks noChangeAspect="1"/>
          </p:cNvPicPr>
          <p:nvPr/>
        </p:nvPicPr>
        <p:blipFill>
          <a:blip r:embed="rId2"/>
          <a:stretch>
            <a:fillRect/>
          </a:stretch>
        </p:blipFill>
        <p:spPr>
          <a:xfrm>
            <a:off x="4391025" y="1877060"/>
            <a:ext cx="7668260" cy="4692015"/>
          </a:xfrm>
          <a:prstGeom prst="rect">
            <a:avLst/>
          </a:prstGeom>
        </p:spPr>
      </p:pic>
      <p:sp>
        <p:nvSpPr>
          <p:cNvPr id="9" name="文本框 8"/>
          <p:cNvSpPr txBox="1"/>
          <p:nvPr/>
        </p:nvSpPr>
        <p:spPr>
          <a:xfrm>
            <a:off x="7765415" y="2284730"/>
            <a:ext cx="4074160" cy="460375"/>
          </a:xfrm>
          <a:prstGeom prst="rect">
            <a:avLst/>
          </a:prstGeom>
          <a:noFill/>
        </p:spPr>
        <p:txBody>
          <a:bodyPr wrap="square" rtlCol="0">
            <a:spAutoFit/>
          </a:bodyPr>
          <a:p>
            <a:r>
              <a:rPr lang="zh-CN" altLang="en-US" sz="2400" b="1"/>
              <a:t>练习： 对</a:t>
            </a:r>
            <a:r>
              <a:rPr lang="en-US" altLang="zh-CN" sz="2400" b="1"/>
              <a:t>235</a:t>
            </a:r>
            <a:r>
              <a:rPr lang="zh-CN" altLang="en-US" sz="2400" b="1"/>
              <a:t>进行十</a:t>
            </a:r>
            <a:r>
              <a:rPr lang="en-US" altLang="zh-CN" sz="2400" b="1"/>
              <a:t>-</a:t>
            </a:r>
            <a:r>
              <a:rPr lang="zh-CN" altLang="en-US" sz="2400" b="1"/>
              <a:t>二转换</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54305" y="880110"/>
            <a:ext cx="6069330" cy="583565"/>
          </a:xfrm>
          <a:prstGeom prst="rect">
            <a:avLst/>
          </a:prstGeom>
          <a:noFill/>
        </p:spPr>
        <p:txBody>
          <a:bodyPr wrap="square" rtlCol="0">
            <a:spAutoFit/>
          </a:bodyPr>
          <a:p>
            <a:r>
              <a:rPr lang="zh-CN" altLang="en-US" sz="3200" b="1"/>
              <a:t>练习：</a:t>
            </a:r>
            <a:r>
              <a:rPr lang="zh-CN" altLang="en-US" sz="3200">
                <a:sym typeface="+mn-ea"/>
              </a:rPr>
              <a:t>将（</a:t>
            </a:r>
            <a:r>
              <a:rPr lang="en-US" altLang="zh-CN" sz="3200">
                <a:sym typeface="+mn-ea"/>
              </a:rPr>
              <a:t>35</a:t>
            </a:r>
            <a:r>
              <a:rPr lang="zh-CN" altLang="en-US" sz="3200">
                <a:sym typeface="+mn-ea"/>
              </a:rPr>
              <a:t>）</a:t>
            </a:r>
            <a:r>
              <a:rPr lang="en-US" altLang="zh-CN" sz="3200" baseline="-25000">
                <a:sym typeface="+mn-ea"/>
              </a:rPr>
              <a:t>10</a:t>
            </a:r>
            <a:r>
              <a:rPr lang="zh-CN" altLang="en-US" sz="3200">
                <a:sym typeface="+mn-ea"/>
              </a:rPr>
              <a:t>转化为二进制；</a:t>
            </a:r>
            <a:endParaRPr lang="zh-CN" altLang="en-US" sz="3600"/>
          </a:p>
        </p:txBody>
      </p:sp>
      <p:pic>
        <p:nvPicPr>
          <p:cNvPr id="4" name="图片 3"/>
          <p:cNvPicPr>
            <a:picLocks noChangeAspect="1"/>
          </p:cNvPicPr>
          <p:nvPr/>
        </p:nvPicPr>
        <p:blipFill>
          <a:blip r:embed="rId1"/>
          <a:stretch>
            <a:fillRect/>
          </a:stretch>
        </p:blipFill>
        <p:spPr>
          <a:xfrm>
            <a:off x="4937760" y="1800860"/>
            <a:ext cx="6972935" cy="4930775"/>
          </a:xfrm>
          <a:prstGeom prst="rect">
            <a:avLst/>
          </a:prstGeom>
        </p:spPr>
      </p:pic>
      <p:pic>
        <p:nvPicPr>
          <p:cNvPr id="2" name="图片 1"/>
          <p:cNvPicPr>
            <a:picLocks noChangeAspect="1"/>
          </p:cNvPicPr>
          <p:nvPr/>
        </p:nvPicPr>
        <p:blipFill>
          <a:blip r:embed="rId2"/>
          <a:stretch>
            <a:fillRect/>
          </a:stretch>
        </p:blipFill>
        <p:spPr>
          <a:xfrm>
            <a:off x="154305" y="2627630"/>
            <a:ext cx="4522470" cy="2950210"/>
          </a:xfrm>
          <a:prstGeom prst="rect">
            <a:avLst/>
          </a:prstGeom>
        </p:spPr>
      </p:pic>
      <p:sp>
        <p:nvSpPr>
          <p:cNvPr id="7" name="文本框 6"/>
          <p:cNvSpPr txBox="1"/>
          <p:nvPr/>
        </p:nvSpPr>
        <p:spPr>
          <a:xfrm>
            <a:off x="6294755" y="880110"/>
            <a:ext cx="5795645" cy="583565"/>
          </a:xfrm>
          <a:prstGeom prst="rect">
            <a:avLst/>
          </a:prstGeom>
          <a:noFill/>
        </p:spPr>
        <p:txBody>
          <a:bodyPr wrap="square" rtlCol="0" anchor="t">
            <a:spAutoFit/>
          </a:bodyPr>
          <a:p>
            <a:r>
              <a:rPr lang="zh-CN" altLang="en-US" sz="3200">
                <a:sym typeface="+mn-ea"/>
              </a:rPr>
              <a:t>将（</a:t>
            </a:r>
            <a:r>
              <a:rPr lang="en-US" altLang="zh-CN" sz="3200">
                <a:sym typeface="+mn-ea"/>
              </a:rPr>
              <a:t>173</a:t>
            </a:r>
            <a:r>
              <a:rPr lang="zh-CN" altLang="en-US" sz="3200">
                <a:sym typeface="+mn-ea"/>
              </a:rPr>
              <a:t>）</a:t>
            </a:r>
            <a:r>
              <a:rPr lang="en-US" altLang="zh-CN" sz="3200" baseline="-25000">
                <a:sym typeface="+mn-ea"/>
              </a:rPr>
              <a:t>10</a:t>
            </a:r>
            <a:r>
              <a:rPr lang="zh-CN" altLang="en-US" sz="3200">
                <a:sym typeface="+mn-ea"/>
              </a:rPr>
              <a:t>转化为二进制。</a:t>
            </a:r>
            <a:endParaRPr lang="zh-CN" alt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25285" y="2133600"/>
            <a:ext cx="4562475" cy="2861310"/>
          </a:xfrm>
          <a:prstGeom prst="rect">
            <a:avLst/>
          </a:prstGeom>
          <a:noFill/>
        </p:spPr>
        <p:txBody>
          <a:bodyPr wrap="square" rtlCol="0" anchor="t">
            <a:spAutoFit/>
          </a:bodyPr>
          <a:p>
            <a:pPr marL="533400" indent="-533400" eaLnBrk="1" hangingPunct="1"/>
            <a:r>
              <a:rPr lang="zh-CN" altLang="en-US" sz="2000" dirty="0">
                <a:ea typeface="宋体" panose="02010600030101010101" pitchFamily="2" charset="-122"/>
                <a:sym typeface="+mn-ea"/>
              </a:rPr>
              <a:t>     规则：</a:t>
            </a:r>
            <a:endParaRPr lang="zh-CN" altLang="en-US" sz="2000" dirty="0">
              <a:ea typeface="宋体" panose="02010600030101010101" pitchFamily="2" charset="-122"/>
              <a:sym typeface="+mn-ea"/>
            </a:endParaRPr>
          </a:p>
          <a:p>
            <a:pPr marL="533400" indent="-533400" eaLnBrk="1" hangingPunct="1"/>
            <a:r>
              <a:rPr lang="zh-CN" altLang="en-US" sz="2000" dirty="0">
                <a:ea typeface="宋体" panose="02010600030101010101" pitchFamily="2" charset="-122"/>
                <a:sym typeface="+mn-ea"/>
              </a:rPr>
              <a:t>             由于四位二进制恰好有</a:t>
            </a:r>
            <a:r>
              <a:rPr lang="en-US" altLang="zh-CN" sz="2000" dirty="0">
                <a:ea typeface="宋体" panose="02010600030101010101" pitchFamily="2" charset="-122"/>
                <a:sym typeface="+mn-ea"/>
              </a:rPr>
              <a:t>16</a:t>
            </a:r>
            <a:r>
              <a:rPr lang="zh-CN" altLang="en-US" sz="2000" dirty="0">
                <a:ea typeface="宋体" panose="02010600030101010101" pitchFamily="2" charset="-122"/>
                <a:sym typeface="+mn-ea"/>
              </a:rPr>
              <a:t>个状态，所以在二进制数转换成十六进制时，只需要从低位到高位将</a:t>
            </a:r>
            <a:r>
              <a:rPr lang="zh-CN" altLang="en-US" sz="2000" dirty="0">
                <a:solidFill>
                  <a:srgbClr val="FF0000"/>
                </a:solidFill>
                <a:ea typeface="宋体" panose="02010600030101010101" pitchFamily="2" charset="-122"/>
                <a:sym typeface="+mn-ea"/>
              </a:rPr>
              <a:t>每</a:t>
            </a:r>
            <a:r>
              <a:rPr lang="en-US" altLang="zh-CN" sz="2000" dirty="0">
                <a:solidFill>
                  <a:srgbClr val="FF0000"/>
                </a:solidFill>
                <a:ea typeface="宋体" panose="02010600030101010101" pitchFamily="2" charset="-122"/>
                <a:sym typeface="+mn-ea"/>
              </a:rPr>
              <a:t>4</a:t>
            </a:r>
            <a:r>
              <a:rPr lang="zh-CN" altLang="en-US" sz="2000" dirty="0">
                <a:solidFill>
                  <a:srgbClr val="FF0000"/>
                </a:solidFill>
                <a:ea typeface="宋体" panose="02010600030101010101" pitchFamily="2" charset="-122"/>
                <a:sym typeface="+mn-ea"/>
              </a:rPr>
              <a:t>位二进制数分成一组</a:t>
            </a:r>
            <a:r>
              <a:rPr lang="zh-CN" altLang="en-US" sz="2000" dirty="0">
                <a:ea typeface="宋体" panose="02010600030101010101" pitchFamily="2" charset="-122"/>
                <a:sym typeface="+mn-ea"/>
              </a:rPr>
              <a:t>，用等值的十六进制数代替即可。十六进制数转换成等值的二进制数，只需要将十六进制数的每一位用等值的四位二进制数代替就行。</a:t>
            </a:r>
            <a:endParaRPr lang="zh-CN" altLang="en-US" sz="2000" dirty="0">
              <a:ea typeface="宋体" panose="02010600030101010101" pitchFamily="2" charset="-122"/>
              <a:sym typeface="+mn-ea"/>
            </a:endParaRPr>
          </a:p>
        </p:txBody>
      </p:sp>
      <p:sp>
        <p:nvSpPr>
          <p:cNvPr id="3" name="文本框 2"/>
          <p:cNvSpPr txBox="1"/>
          <p:nvPr/>
        </p:nvSpPr>
        <p:spPr>
          <a:xfrm>
            <a:off x="208915" y="1090295"/>
            <a:ext cx="1579880" cy="398780"/>
          </a:xfrm>
          <a:prstGeom prst="rect">
            <a:avLst/>
          </a:prstGeom>
          <a:noFill/>
        </p:spPr>
        <p:txBody>
          <a:bodyPr wrap="none" rtlCol="0" anchor="t">
            <a:spAutoFit/>
          </a:bodyPr>
          <a:p>
            <a:r>
              <a:rPr lang="zh-CN" altLang="en-US" sz="2000" b="1">
                <a:solidFill>
                  <a:srgbClr val="E62129"/>
                </a:solidFill>
              </a:rPr>
              <a:t>二</a:t>
            </a:r>
            <a:r>
              <a:rPr lang="en-US" altLang="zh-CN" sz="2000" b="1">
                <a:solidFill>
                  <a:srgbClr val="E62129"/>
                </a:solidFill>
              </a:rPr>
              <a:t>-</a:t>
            </a:r>
            <a:r>
              <a:rPr lang="zh-CN" altLang="en-US" sz="2000" b="1">
                <a:solidFill>
                  <a:srgbClr val="E62129"/>
                </a:solidFill>
              </a:rPr>
              <a:t>十六转换</a:t>
            </a:r>
            <a:endParaRPr lang="zh-CN" altLang="en-US" sz="2000" b="1">
              <a:solidFill>
                <a:srgbClr val="E62129"/>
              </a:solidFill>
            </a:endParaRPr>
          </a:p>
        </p:txBody>
      </p:sp>
      <p:graphicFrame>
        <p:nvGraphicFramePr>
          <p:cNvPr id="4" name="表格 3"/>
          <p:cNvGraphicFramePr/>
          <p:nvPr/>
        </p:nvGraphicFramePr>
        <p:xfrm>
          <a:off x="1858645" y="932815"/>
          <a:ext cx="2172970" cy="5673090"/>
        </p:xfrm>
        <a:graphic>
          <a:graphicData uri="http://schemas.openxmlformats.org/drawingml/2006/table">
            <a:tbl>
              <a:tblPr/>
              <a:tblGrid>
                <a:gridCol w="2172970"/>
              </a:tblGrid>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zh-CN" altLang="en-US" sz="1000" b="0" dirty="0">
                          <a:solidFill>
                            <a:schemeClr val="tx1"/>
                          </a:solidFill>
                          <a:latin typeface="宋体" panose="02010600030101010101" pitchFamily="2" charset="-122"/>
                          <a:cs typeface="Times New Roman" panose="02020603050405020304" pitchFamily="18" charset="0"/>
                          <a:hlinkClick r:id="" action="ppaction://noaction"/>
                        </a:rPr>
                        <a:t>二进制</a:t>
                      </a:r>
                      <a:endParaRPr lang="zh-CN" altLang="en-US" sz="1000" b="0" dirty="0">
                        <a:solidFill>
                          <a:schemeClr val="tx1"/>
                        </a:solidFill>
                        <a:latin typeface="宋体" panose="02010600030101010101" pitchFamily="2" charset="-122"/>
                        <a:cs typeface="Times New Roman" panose="02020603050405020304" pitchFamily="18" charset="0"/>
                        <a:hlinkClick r:id="" action="ppaction://noaction"/>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4163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0000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0001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0010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0011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0100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0101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0110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0111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1000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1001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1010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1011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1100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1101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1110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1111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bl>
          </a:graphicData>
        </a:graphic>
      </p:graphicFrame>
      <p:graphicFrame>
        <p:nvGraphicFramePr>
          <p:cNvPr id="5" name="表格 4"/>
          <p:cNvGraphicFramePr/>
          <p:nvPr/>
        </p:nvGraphicFramePr>
        <p:xfrm>
          <a:off x="4031615" y="932815"/>
          <a:ext cx="2141220" cy="5673090"/>
        </p:xfrm>
        <a:graphic>
          <a:graphicData uri="http://schemas.openxmlformats.org/drawingml/2006/table">
            <a:tbl>
              <a:tblPr/>
              <a:tblGrid>
                <a:gridCol w="2141220"/>
              </a:tblGrid>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zh-CN" altLang="en-US" sz="1000" b="0" dirty="0">
                          <a:solidFill>
                            <a:schemeClr val="tx1"/>
                          </a:solidFill>
                          <a:latin typeface="宋体" panose="02010600030101010101" pitchFamily="2" charset="-122"/>
                          <a:cs typeface="Times New Roman" panose="02020603050405020304" pitchFamily="18" charset="0"/>
                          <a:hlinkClick r:id="" action="ppaction://noaction"/>
                        </a:rPr>
                        <a:t>十六进制</a:t>
                      </a:r>
                      <a:endParaRPr lang="zh-CN" altLang="en-US" sz="1000" b="0" dirty="0">
                        <a:solidFill>
                          <a:schemeClr val="tx1"/>
                        </a:solidFill>
                        <a:latin typeface="宋体" panose="02010600030101010101" pitchFamily="2" charset="-122"/>
                        <a:cs typeface="Times New Roman" panose="02020603050405020304" pitchFamily="18" charset="0"/>
                        <a:hlinkClick r:id="" action="ppaction://noaction"/>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4163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2</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3</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4</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5</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6</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7</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8</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9</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A</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B</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C</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D</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E</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F</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25675" y="1013460"/>
            <a:ext cx="7157720" cy="460375"/>
          </a:xfrm>
          <a:prstGeom prst="rect">
            <a:avLst/>
          </a:prstGeom>
          <a:noFill/>
        </p:spPr>
        <p:txBody>
          <a:bodyPr wrap="square" rtlCol="0">
            <a:spAutoFit/>
          </a:bodyPr>
          <a:p>
            <a:r>
              <a:rPr lang="zh-CN" altLang="en-US" sz="2400"/>
              <a:t>例如，数（</a:t>
            </a:r>
            <a:r>
              <a:rPr lang="en-US" altLang="zh-CN" sz="2400"/>
              <a:t>8FA</a:t>
            </a:r>
            <a:r>
              <a:rPr lang="zh-CN" altLang="en-US" sz="2400"/>
              <a:t>）</a:t>
            </a:r>
            <a:r>
              <a:rPr lang="en-US" altLang="zh-CN" sz="2400" baseline="-25000"/>
              <a:t>16</a:t>
            </a:r>
            <a:r>
              <a:rPr lang="en-US" altLang="zh-CN" sz="2400"/>
              <a:t>=</a:t>
            </a:r>
            <a:r>
              <a:rPr lang="zh-CN" altLang="en-US" sz="2400"/>
              <a:t>（</a:t>
            </a:r>
            <a:r>
              <a:rPr lang="en-US" altLang="zh-CN" sz="2400"/>
              <a:t>100011111010</a:t>
            </a:r>
            <a:r>
              <a:rPr lang="zh-CN" altLang="en-US" sz="2400"/>
              <a:t>）</a:t>
            </a:r>
            <a:r>
              <a:rPr lang="en-US" altLang="zh-CN" sz="2400" baseline="-25000"/>
              <a:t>2</a:t>
            </a:r>
            <a:r>
              <a:rPr lang="zh-CN" altLang="en-US" sz="2400"/>
              <a:t>的转换如下</a:t>
            </a:r>
            <a:r>
              <a:rPr lang="en-US" altLang="zh-CN" sz="2400"/>
              <a:t>:</a:t>
            </a:r>
            <a:endParaRPr lang="en-US" altLang="zh-CN" sz="2400"/>
          </a:p>
        </p:txBody>
      </p:sp>
      <p:sp>
        <p:nvSpPr>
          <p:cNvPr id="3" name="文本框 2"/>
          <p:cNvSpPr txBox="1"/>
          <p:nvPr/>
        </p:nvSpPr>
        <p:spPr>
          <a:xfrm>
            <a:off x="2989580" y="1995170"/>
            <a:ext cx="5629275" cy="1918335"/>
          </a:xfrm>
          <a:prstGeom prst="rect">
            <a:avLst/>
          </a:prstGeom>
          <a:noFill/>
        </p:spPr>
        <p:txBody>
          <a:bodyPr wrap="square" rtlCol="0">
            <a:spAutoFit/>
          </a:bodyPr>
          <a:p>
            <a:r>
              <a:rPr lang="en-US" altLang="zh-CN" sz="3600"/>
              <a:t>   (8             F             A)</a:t>
            </a:r>
            <a:r>
              <a:rPr lang="en-US" altLang="zh-CN" sz="3600" baseline="-25000"/>
              <a:t>16</a:t>
            </a:r>
            <a:endParaRPr lang="en-US" altLang="zh-CN" sz="3600" baseline="-25000"/>
          </a:p>
          <a:p>
            <a:endParaRPr lang="en-US" altLang="zh-CN" sz="3600" baseline="-25000"/>
          </a:p>
          <a:p>
            <a:r>
              <a:rPr lang="en-US" altLang="zh-CN" sz="3600"/>
              <a:t>=(1000      1111     1010)</a:t>
            </a:r>
            <a:r>
              <a:rPr lang="en-US" altLang="zh-CN" sz="3600" baseline="-25000"/>
              <a:t>2</a:t>
            </a:r>
            <a:endParaRPr lang="en-US" altLang="zh-CN" sz="3600" baseline="-25000"/>
          </a:p>
          <a:p>
            <a:endParaRPr lang="en-US" altLang="zh-CN" sz="3600" baseline="-25000"/>
          </a:p>
        </p:txBody>
      </p:sp>
      <p:sp>
        <p:nvSpPr>
          <p:cNvPr id="4" name="文本框 3"/>
          <p:cNvSpPr txBox="1"/>
          <p:nvPr/>
        </p:nvSpPr>
        <p:spPr>
          <a:xfrm>
            <a:off x="2040890" y="5731510"/>
            <a:ext cx="9945370" cy="645160"/>
          </a:xfrm>
          <a:prstGeom prst="rect">
            <a:avLst/>
          </a:prstGeom>
          <a:noFill/>
        </p:spPr>
        <p:txBody>
          <a:bodyPr wrap="square" rtlCol="0">
            <a:spAutoFit/>
          </a:bodyPr>
          <a:p>
            <a:r>
              <a:rPr lang="en-US" altLang="zh-CN" sz="3600"/>
              <a:t>=</a:t>
            </a:r>
            <a:r>
              <a:rPr lang="zh-CN" altLang="en-US" sz="3600"/>
              <a:t>（</a:t>
            </a:r>
            <a:r>
              <a:rPr lang="en-US" altLang="zh-CN" sz="3600"/>
              <a:t>0011 1001 1110</a:t>
            </a:r>
            <a:r>
              <a:rPr lang="zh-CN" altLang="en-US" sz="3600"/>
              <a:t>）</a:t>
            </a:r>
            <a:r>
              <a:rPr lang="en-US" altLang="zh-CN" sz="3600" baseline="-25000"/>
              <a:t>2                  </a:t>
            </a:r>
            <a:r>
              <a:rPr lang="en-US" altLang="zh-CN" sz="3600"/>
              <a:t>  =</a:t>
            </a:r>
            <a:r>
              <a:rPr lang="zh-CN" altLang="en-US" sz="3600"/>
              <a:t>（</a:t>
            </a:r>
            <a:r>
              <a:rPr lang="en-US" altLang="zh-CN" sz="3600"/>
              <a:t>69C</a:t>
            </a:r>
            <a:r>
              <a:rPr lang="zh-CN" altLang="en-US" sz="3600"/>
              <a:t>）</a:t>
            </a:r>
            <a:r>
              <a:rPr lang="en-US" altLang="zh-CN" sz="3600" baseline="-25000"/>
              <a:t>16 </a:t>
            </a:r>
            <a:endParaRPr lang="en-US" altLang="zh-CN" sz="3600" baseline="-25000"/>
          </a:p>
        </p:txBody>
      </p:sp>
      <p:sp>
        <p:nvSpPr>
          <p:cNvPr id="5" name="文本框 4"/>
          <p:cNvSpPr txBox="1"/>
          <p:nvPr/>
        </p:nvSpPr>
        <p:spPr>
          <a:xfrm>
            <a:off x="167005" y="4455160"/>
            <a:ext cx="11927205" cy="645160"/>
          </a:xfrm>
          <a:prstGeom prst="rect">
            <a:avLst/>
          </a:prstGeom>
          <a:noFill/>
        </p:spPr>
        <p:txBody>
          <a:bodyPr wrap="square" rtlCol="0">
            <a:spAutoFit/>
          </a:bodyPr>
          <a:p>
            <a:r>
              <a:rPr lang="zh-CN" altLang="en-US" sz="3600">
                <a:sym typeface="+mn-ea"/>
              </a:rPr>
              <a:t>练习：（39E）</a:t>
            </a:r>
            <a:r>
              <a:rPr lang="en-US" altLang="zh-CN" sz="3600" baseline="-25000">
                <a:sym typeface="+mn-ea"/>
              </a:rPr>
              <a:t>16</a:t>
            </a:r>
            <a:r>
              <a:rPr lang="en-US" altLang="zh-CN" sz="3600">
                <a:sym typeface="+mn-ea"/>
              </a:rPr>
              <a:t>=</a:t>
            </a:r>
            <a:r>
              <a:rPr lang="zh-CN" altLang="en-US" sz="3600">
                <a:sym typeface="+mn-ea"/>
              </a:rPr>
              <a:t>（      ）</a:t>
            </a:r>
            <a:r>
              <a:rPr lang="en-US" altLang="zh-CN" sz="3600" baseline="-25000">
                <a:sym typeface="+mn-ea"/>
              </a:rPr>
              <a:t>2                  </a:t>
            </a:r>
            <a:r>
              <a:rPr lang="en-US" altLang="zh-CN" sz="3600">
                <a:sym typeface="+mn-ea"/>
              </a:rPr>
              <a:t>(11010011100)</a:t>
            </a:r>
            <a:r>
              <a:rPr lang="en-US" altLang="zh-CN" sz="3600" baseline="-25000">
                <a:sym typeface="+mn-ea"/>
              </a:rPr>
              <a:t>2</a:t>
            </a:r>
            <a:r>
              <a:rPr lang="en-US" altLang="zh-CN" sz="3600">
                <a:sym typeface="+mn-ea"/>
              </a:rPr>
              <a:t>=()</a:t>
            </a:r>
            <a:r>
              <a:rPr lang="en-US" altLang="zh-CN" sz="3600" baseline="-25000">
                <a:sym typeface="+mn-ea"/>
              </a:rPr>
              <a:t>16</a:t>
            </a:r>
            <a:endParaRPr lang="en-US" altLang="zh-CN" sz="3600" baseline="-250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08915" y="1090295"/>
            <a:ext cx="1325880" cy="398780"/>
          </a:xfrm>
          <a:prstGeom prst="rect">
            <a:avLst/>
          </a:prstGeom>
          <a:noFill/>
        </p:spPr>
        <p:txBody>
          <a:bodyPr wrap="none" rtlCol="0" anchor="t">
            <a:spAutoFit/>
          </a:bodyPr>
          <a:p>
            <a:r>
              <a:rPr lang="zh-CN" altLang="en-US" sz="2000" b="1">
                <a:solidFill>
                  <a:srgbClr val="E62129"/>
                </a:solidFill>
              </a:rPr>
              <a:t>二</a:t>
            </a:r>
            <a:r>
              <a:rPr lang="en-US" altLang="zh-CN" sz="2000" b="1">
                <a:solidFill>
                  <a:srgbClr val="E62129"/>
                </a:solidFill>
              </a:rPr>
              <a:t>-</a:t>
            </a:r>
            <a:r>
              <a:rPr lang="zh-CN" altLang="en-US" sz="2000" b="1">
                <a:solidFill>
                  <a:srgbClr val="E62129"/>
                </a:solidFill>
              </a:rPr>
              <a:t>八转换</a:t>
            </a:r>
            <a:endParaRPr lang="zh-CN" altLang="en-US" sz="2000" b="1">
              <a:solidFill>
                <a:srgbClr val="E62129"/>
              </a:solidFill>
            </a:endParaRPr>
          </a:p>
        </p:txBody>
      </p:sp>
      <p:sp>
        <p:nvSpPr>
          <p:cNvPr id="2" name="文本框 1"/>
          <p:cNvSpPr txBox="1"/>
          <p:nvPr/>
        </p:nvSpPr>
        <p:spPr>
          <a:xfrm>
            <a:off x="6174105" y="1727200"/>
            <a:ext cx="5553075" cy="2553335"/>
          </a:xfrm>
          <a:prstGeom prst="rect">
            <a:avLst/>
          </a:prstGeom>
          <a:noFill/>
        </p:spPr>
        <p:txBody>
          <a:bodyPr wrap="square" rtlCol="0" anchor="t">
            <a:spAutoFit/>
          </a:bodyPr>
          <a:p>
            <a:pPr marL="533400" indent="-533400" eaLnBrk="1" hangingPunct="1"/>
            <a:r>
              <a:rPr lang="zh-CN" altLang="en-US" sz="2000" dirty="0">
                <a:ea typeface="宋体" panose="02010600030101010101" pitchFamily="2" charset="-122"/>
                <a:sym typeface="+mn-ea"/>
              </a:rPr>
              <a:t>     规则：</a:t>
            </a:r>
            <a:endParaRPr lang="zh-CN" altLang="en-US" sz="2000" dirty="0">
              <a:ea typeface="宋体" panose="02010600030101010101" pitchFamily="2" charset="-122"/>
              <a:sym typeface="+mn-ea"/>
            </a:endParaRPr>
          </a:p>
          <a:p>
            <a:pPr marL="533400" indent="-533400" eaLnBrk="1" hangingPunct="1"/>
            <a:r>
              <a:rPr lang="zh-CN" altLang="en-US" sz="2000" dirty="0">
                <a:ea typeface="宋体" panose="02010600030101010101" pitchFamily="2" charset="-122"/>
                <a:sym typeface="+mn-ea"/>
              </a:rPr>
              <a:t>              </a:t>
            </a:r>
            <a:r>
              <a:rPr lang="zh-CN" sz="2000" dirty="0">
                <a:ea typeface="宋体" panose="02010600030101010101" pitchFamily="2" charset="-122"/>
                <a:sym typeface="+mn-ea"/>
              </a:rPr>
              <a:t>二</a:t>
            </a:r>
            <a:r>
              <a:rPr lang="en-US" altLang="zh-CN" sz="2000" dirty="0">
                <a:ea typeface="宋体" panose="02010600030101010101" pitchFamily="2" charset="-122"/>
                <a:sym typeface="+mn-ea"/>
              </a:rPr>
              <a:t>-</a:t>
            </a:r>
            <a:r>
              <a:rPr lang="zh-CN" altLang="en-US" sz="2000" dirty="0">
                <a:ea typeface="宋体" panose="02010600030101010101" pitchFamily="2" charset="-122"/>
                <a:sym typeface="+mn-ea"/>
              </a:rPr>
              <a:t>八转换与二</a:t>
            </a:r>
            <a:r>
              <a:rPr lang="en-US" altLang="zh-CN" sz="2000" dirty="0">
                <a:ea typeface="宋体" panose="02010600030101010101" pitchFamily="2" charset="-122"/>
                <a:sym typeface="+mn-ea"/>
              </a:rPr>
              <a:t>-</a:t>
            </a:r>
            <a:r>
              <a:rPr lang="zh-CN" altLang="en-US" sz="2000" dirty="0">
                <a:ea typeface="宋体" panose="02010600030101010101" pitchFamily="2" charset="-122"/>
                <a:sym typeface="+mn-ea"/>
              </a:rPr>
              <a:t>十六转换类似，由于</a:t>
            </a:r>
            <a:r>
              <a:rPr lang="en-US" altLang="zh-CN" sz="2000" dirty="0">
                <a:ea typeface="宋体" panose="02010600030101010101" pitchFamily="2" charset="-122"/>
                <a:sym typeface="+mn-ea"/>
              </a:rPr>
              <a:t>3</a:t>
            </a:r>
            <a:r>
              <a:rPr lang="zh-CN" altLang="en-US" sz="2000" dirty="0">
                <a:ea typeface="宋体" panose="02010600030101010101" pitchFamily="2" charset="-122"/>
                <a:sym typeface="+mn-ea"/>
              </a:rPr>
              <a:t>位二进制数恰好有</a:t>
            </a:r>
            <a:r>
              <a:rPr lang="en-US" altLang="zh-CN" sz="2000" dirty="0">
                <a:ea typeface="宋体" panose="02010600030101010101" pitchFamily="2" charset="-122"/>
                <a:sym typeface="+mn-ea"/>
              </a:rPr>
              <a:t>8</a:t>
            </a:r>
            <a:r>
              <a:rPr lang="zh-CN" altLang="en-US" sz="2000" dirty="0">
                <a:ea typeface="宋体" panose="02010600030101010101" pitchFamily="2" charset="-122"/>
                <a:sym typeface="+mn-ea"/>
              </a:rPr>
              <a:t>个状态，所以在二进制数转换成八进制时，只要从低位到高位将</a:t>
            </a:r>
            <a:r>
              <a:rPr lang="zh-CN" altLang="en-US" sz="2000" dirty="0">
                <a:solidFill>
                  <a:srgbClr val="FF0000"/>
                </a:solidFill>
                <a:ea typeface="宋体" panose="02010600030101010101" pitchFamily="2" charset="-122"/>
                <a:sym typeface="+mn-ea"/>
              </a:rPr>
              <a:t>每三位二进制数分成一组</a:t>
            </a:r>
            <a:r>
              <a:rPr lang="zh-CN" altLang="en-US" sz="2000" dirty="0">
                <a:ea typeface="宋体" panose="02010600030101010101" pitchFamily="2" charset="-122"/>
                <a:sym typeface="+mn-ea"/>
              </a:rPr>
              <a:t>，用等值的八进制数代替即可。八进制数转换成等值的二进制数，只需将八进制数的每一位用等值的</a:t>
            </a:r>
            <a:r>
              <a:rPr lang="en-US" altLang="zh-CN" sz="2000" dirty="0">
                <a:ea typeface="宋体" panose="02010600030101010101" pitchFamily="2" charset="-122"/>
                <a:sym typeface="+mn-ea"/>
              </a:rPr>
              <a:t>3</a:t>
            </a:r>
            <a:r>
              <a:rPr lang="zh-CN" altLang="en-US" sz="2000" dirty="0">
                <a:ea typeface="宋体" panose="02010600030101010101" pitchFamily="2" charset="-122"/>
                <a:sym typeface="+mn-ea"/>
              </a:rPr>
              <a:t>位二进制数代替就行。</a:t>
            </a:r>
            <a:endParaRPr lang="zh-CN" altLang="en-US" sz="2000" dirty="0">
              <a:ea typeface="宋体" panose="02010600030101010101" pitchFamily="2" charset="-122"/>
              <a:sym typeface="+mn-ea"/>
            </a:endParaRPr>
          </a:p>
        </p:txBody>
      </p:sp>
      <p:graphicFrame>
        <p:nvGraphicFramePr>
          <p:cNvPr id="5" name="表格 4"/>
          <p:cNvGraphicFramePr/>
          <p:nvPr/>
        </p:nvGraphicFramePr>
        <p:xfrm>
          <a:off x="1534795" y="953135"/>
          <a:ext cx="4220210" cy="5673090"/>
        </p:xfrm>
        <a:graphic>
          <a:graphicData uri="http://schemas.openxmlformats.org/drawingml/2006/table">
            <a:tbl>
              <a:tblPr/>
              <a:tblGrid>
                <a:gridCol w="2172970"/>
                <a:gridCol w="2047240"/>
              </a:tblGrid>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zh-CN" altLang="en-US" sz="1000" b="0" dirty="0">
                          <a:solidFill>
                            <a:schemeClr val="tx1"/>
                          </a:solidFill>
                          <a:latin typeface="宋体" panose="02010600030101010101" pitchFamily="2" charset="-122"/>
                          <a:cs typeface="Times New Roman" panose="02020603050405020304" pitchFamily="18" charset="0"/>
                          <a:hlinkClick r:id="" action="ppaction://noaction"/>
                        </a:rPr>
                        <a:t>二进制</a:t>
                      </a:r>
                      <a:endParaRPr lang="zh-CN" altLang="en-US" sz="1000" b="0" dirty="0">
                        <a:solidFill>
                          <a:schemeClr val="tx1"/>
                        </a:solidFill>
                        <a:latin typeface="宋体" panose="02010600030101010101" pitchFamily="2" charset="-122"/>
                        <a:cs typeface="Times New Roman" panose="02020603050405020304" pitchFamily="18" charset="0"/>
                        <a:hlinkClick r:id="" action="ppaction://noaction"/>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zh-CN" altLang="en-US" sz="1000" b="0" dirty="0">
                          <a:solidFill>
                            <a:schemeClr val="tx1"/>
                          </a:solidFill>
                          <a:latin typeface="宋体" panose="02010600030101010101" pitchFamily="2" charset="-122"/>
                          <a:cs typeface="Times New Roman" panose="02020603050405020304" pitchFamily="18" charset="0"/>
                          <a:hlinkClick r:id="" action="ppaction://noaction"/>
                        </a:rPr>
                        <a:t>八进制</a:t>
                      </a:r>
                      <a:endParaRPr lang="zh-CN" altLang="en-US" sz="1000" b="0" dirty="0">
                        <a:solidFill>
                          <a:schemeClr val="tx1"/>
                        </a:solidFill>
                        <a:latin typeface="宋体" panose="02010600030101010101" pitchFamily="2" charset="-122"/>
                        <a:cs typeface="Times New Roman" panose="02020603050405020304" pitchFamily="18" charset="0"/>
                        <a:hlinkClick r:id="" action="ppaction://noaction"/>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4163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0000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0001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0010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2</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0011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3</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0100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4</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0101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5</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0110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6</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0111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7</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1000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1001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1010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12</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1011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13</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1100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14</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1101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15</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2740">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1110</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16</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r h="333375">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1111</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c>
                  <a:txBody>
                    <a:bodyPr/>
                    <a:lstStyle>
                      <a:lvl1pPr marL="0" lvl="0" indent="0" algn="l" defTabSz="914400" rtl="0" eaLnBrk="1" fontAlgn="base" latinLnBrk="0" hangingPunct="1">
                        <a:lnSpc>
                          <a:spcPct val="150000"/>
                        </a:lnSpc>
                        <a:spcBef>
                          <a:spcPct val="25000"/>
                        </a:spcBef>
                        <a:spcAft>
                          <a:spcPct val="0"/>
                        </a:spcAft>
                        <a:buSzPct val="80000"/>
                        <a:buFont typeface="Wingdings" panose="05000000000000000000" pitchFamily="2" charset="2"/>
                        <a:buChar char="u"/>
                        <a:defRPr sz="2000" b="1" u="none" kern="1200" baseline="0">
                          <a:solidFill>
                            <a:schemeClr val="bg1"/>
                          </a:solidFill>
                          <a:latin typeface="幼圆" panose="02010509060101010101" pitchFamily="49" charset="-122"/>
                          <a:ea typeface="宋体" panose="02010600030101010101" pitchFamily="2" charset="-122"/>
                        </a:defRPr>
                      </a:lvl1pPr>
                      <a:lvl2pPr marL="457200" lvl="1"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2pPr>
                      <a:lvl3pPr marL="914400" lvl="2"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3pPr>
                      <a:lvl4pPr marL="1371600" lvl="3"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4pPr>
                      <a:lvl5pPr marL="1828800" lvl="4" indent="0" algn="l" defTabSz="914400" rtl="0" eaLnBrk="1" fontAlgn="base" latinLnBrk="0" hangingPunct="1">
                        <a:lnSpc>
                          <a:spcPct val="150000"/>
                        </a:lnSpc>
                        <a:spcBef>
                          <a:spcPct val="25000"/>
                        </a:spcBef>
                        <a:spcAft>
                          <a:spcPct val="0"/>
                        </a:spcAft>
                        <a:buSzPct val="200000"/>
                        <a:buFont typeface="Wingdings" panose="05000000000000000000" pitchFamily="2" charset="2"/>
                        <a:buNone/>
                        <a:defRPr sz="2000" b="1" i="0" u="none" kern="1200" baseline="0">
                          <a:solidFill>
                            <a:schemeClr val="bg1"/>
                          </a:solidFill>
                          <a:latin typeface="幼圆" panose="02010509060101010101" pitchFamily="49" charset="-122"/>
                          <a:ea typeface="宋体" panose="02010600030101010101" pitchFamily="2" charset="-122"/>
                        </a:defRPr>
                      </a:lvl5pPr>
                    </a:lstStyle>
                    <a:p>
                      <a:pPr marL="0" lvl="0" indent="0" algn="ctr">
                        <a:spcBef>
                          <a:spcPct val="0"/>
                        </a:spcBef>
                        <a:buNone/>
                      </a:pPr>
                      <a:r>
                        <a:rPr lang="en-US" altLang="zh-CN" sz="1000">
                          <a:solidFill>
                            <a:schemeClr val="tx1"/>
                          </a:solidFill>
                          <a:latin typeface="Times New Roman" panose="02020603050405020304" pitchFamily="18" charset="0"/>
                          <a:cs typeface="Times New Roman" panose="02020603050405020304" pitchFamily="18" charset="0"/>
                        </a:rPr>
                        <a:t>17</a:t>
                      </a:r>
                      <a:endParaRPr lang="en-US" altLang="zh-CN" sz="1000">
                        <a:solidFill>
                          <a:schemeClr val="tx1"/>
                        </a:solidFill>
                        <a:latin typeface="Times New Roman" panose="02020603050405020304" pitchFamily="18" charset="0"/>
                        <a:cs typeface="Times New Roman" panose="02020603050405020304" pitchFamily="18" charset="0"/>
                      </a:endParaRPr>
                    </a:p>
                  </a:txBody>
                  <a:tcPr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bg2"/>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7346950" y="2457450"/>
            <a:ext cx="3369945" cy="3529330"/>
          </a:xfrm>
          <a:prstGeom prst="rect">
            <a:avLst/>
          </a:prstGeom>
        </p:spPr>
      </p:pic>
      <p:pic>
        <p:nvPicPr>
          <p:cNvPr id="5" name="图片 4"/>
          <p:cNvPicPr>
            <a:picLocks noChangeAspect="1"/>
          </p:cNvPicPr>
          <p:nvPr/>
        </p:nvPicPr>
        <p:blipFill>
          <a:blip r:embed="rId2"/>
          <a:stretch>
            <a:fillRect/>
          </a:stretch>
        </p:blipFill>
        <p:spPr>
          <a:xfrm>
            <a:off x="1239520" y="2457450"/>
            <a:ext cx="3911600" cy="3412490"/>
          </a:xfrm>
          <a:prstGeom prst="rect">
            <a:avLst/>
          </a:prstGeom>
        </p:spPr>
      </p:pic>
      <p:sp>
        <p:nvSpPr>
          <p:cNvPr id="6" name="文本框 5"/>
          <p:cNvSpPr txBox="1"/>
          <p:nvPr/>
        </p:nvSpPr>
        <p:spPr>
          <a:xfrm>
            <a:off x="553720" y="1259840"/>
            <a:ext cx="6634480" cy="645160"/>
          </a:xfrm>
          <a:prstGeom prst="rect">
            <a:avLst/>
          </a:prstGeom>
          <a:noFill/>
          <a:extLst>
            <a:ext uri="{909E8E84-426E-40DD-AFC4-6F175D3DCCD1}">
              <a14:hiddenFill xmlns:a14="http://schemas.microsoft.com/office/drawing/2010/main">
                <a:solidFill>
                  <a:schemeClr val="accent2"/>
                </a:solidFill>
              </a14:hiddenFill>
            </a:ext>
          </a:extLst>
        </p:spPr>
        <p:txBody>
          <a:bodyPr wrap="square" rtlCol="0">
            <a:spAutoFit/>
          </a:bodyPr>
          <a:p>
            <a:r>
              <a:rPr lang="zh-CN" altLang="en-US" sz="3600">
                <a:gradFill>
                  <a:gsLst>
                    <a:gs pos="0">
                      <a:srgbClr val="7B32B2"/>
                    </a:gs>
                    <a:gs pos="100000">
                      <a:srgbClr val="401A5D"/>
                    </a:gs>
                  </a:gsLst>
                  <a:lin ang="5400000" scaled="0"/>
                </a:gradFill>
                <a:effectLst/>
                <a:latin typeface="微软雅黑 Light" panose="020B0502040204020203" charset="-122"/>
                <a:ea typeface="微软雅黑 Light" panose="020B0502040204020203" charset="-122"/>
              </a:rPr>
              <a:t>看图猜成语</a:t>
            </a:r>
            <a:endParaRPr lang="zh-CN" altLang="en-US" sz="3600">
              <a:gradFill>
                <a:gsLst>
                  <a:gs pos="0">
                    <a:srgbClr val="7B32B2"/>
                  </a:gs>
                  <a:gs pos="100000">
                    <a:srgbClr val="401A5D"/>
                  </a:gs>
                </a:gsLst>
                <a:lin ang="5400000" scaled="0"/>
              </a:gradFill>
              <a:effectLst/>
              <a:latin typeface="微软雅黑 Light" panose="020B0502040204020203" charset="-122"/>
              <a:ea typeface="微软雅黑 Light" panose="020B0502040204020203"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07185" y="1278890"/>
            <a:ext cx="7925435" cy="521970"/>
          </a:xfrm>
          <a:prstGeom prst="rect">
            <a:avLst/>
          </a:prstGeom>
          <a:noFill/>
        </p:spPr>
        <p:txBody>
          <a:bodyPr wrap="square" rtlCol="0">
            <a:spAutoFit/>
          </a:bodyPr>
          <a:p>
            <a:r>
              <a:rPr lang="zh-CN" altLang="en-US" sz="2800"/>
              <a:t>例如：数（</a:t>
            </a:r>
            <a:r>
              <a:rPr lang="en-US" altLang="zh-CN" sz="2800"/>
              <a:t>752</a:t>
            </a:r>
            <a:r>
              <a:rPr lang="zh-CN" altLang="en-US" sz="2800"/>
              <a:t>）</a:t>
            </a:r>
            <a:r>
              <a:rPr lang="en-US" altLang="zh-CN" sz="2800" baseline="-25000"/>
              <a:t>8</a:t>
            </a:r>
            <a:r>
              <a:rPr lang="en-US" altLang="zh-CN" sz="2800"/>
              <a:t>=</a:t>
            </a:r>
            <a:r>
              <a:rPr lang="zh-CN" altLang="en-US" sz="2800"/>
              <a:t>（</a:t>
            </a:r>
            <a:r>
              <a:rPr lang="en-US" altLang="zh-CN" sz="2800"/>
              <a:t>111101010</a:t>
            </a:r>
            <a:r>
              <a:rPr lang="zh-CN" altLang="en-US" sz="2800"/>
              <a:t>）</a:t>
            </a:r>
            <a:r>
              <a:rPr lang="en-US" altLang="zh-CN" sz="2800" baseline="-25000"/>
              <a:t>2</a:t>
            </a:r>
            <a:r>
              <a:rPr lang="zh-CN" altLang="en-US" sz="2800"/>
              <a:t>的转换如下：</a:t>
            </a:r>
            <a:endParaRPr lang="zh-CN" altLang="en-US" sz="2800" baseline="-25000"/>
          </a:p>
        </p:txBody>
      </p:sp>
      <p:sp>
        <p:nvSpPr>
          <p:cNvPr id="2" name="文本框 1"/>
          <p:cNvSpPr txBox="1"/>
          <p:nvPr/>
        </p:nvSpPr>
        <p:spPr>
          <a:xfrm>
            <a:off x="3104515" y="2339975"/>
            <a:ext cx="8025765" cy="1558925"/>
          </a:xfrm>
          <a:prstGeom prst="rect">
            <a:avLst/>
          </a:prstGeom>
          <a:noFill/>
        </p:spPr>
        <p:txBody>
          <a:bodyPr wrap="square" rtlCol="0">
            <a:spAutoFit/>
          </a:bodyPr>
          <a:p>
            <a:r>
              <a:rPr lang="en-US" altLang="zh-CN" sz="3600">
                <a:sym typeface="+mn-ea"/>
              </a:rPr>
              <a:t>   </a:t>
            </a:r>
            <a:r>
              <a:rPr lang="zh-CN" altLang="en-US" sz="3600">
                <a:sym typeface="+mn-ea"/>
              </a:rPr>
              <a:t>（     </a:t>
            </a:r>
            <a:r>
              <a:rPr lang="en-US" altLang="zh-CN" sz="3600">
                <a:sym typeface="+mn-ea"/>
              </a:rPr>
              <a:t>7       5           2   </a:t>
            </a:r>
            <a:r>
              <a:rPr lang="zh-CN" altLang="en-US" sz="3600">
                <a:sym typeface="+mn-ea"/>
              </a:rPr>
              <a:t>）</a:t>
            </a:r>
            <a:r>
              <a:rPr lang="en-US" altLang="zh-CN" sz="3600" baseline="-25000">
                <a:sym typeface="+mn-ea"/>
              </a:rPr>
              <a:t>8</a:t>
            </a:r>
            <a:endParaRPr lang="en-US" altLang="zh-CN" sz="3600"/>
          </a:p>
          <a:p>
            <a:r>
              <a:rPr lang="en-US" altLang="zh-CN" sz="3600">
                <a:sym typeface="+mn-ea"/>
              </a:rPr>
              <a:t>=</a:t>
            </a:r>
            <a:r>
              <a:rPr lang="zh-CN" altLang="en-US" sz="3600">
                <a:sym typeface="+mn-ea"/>
              </a:rPr>
              <a:t>（    </a:t>
            </a:r>
            <a:r>
              <a:rPr lang="en-US" altLang="zh-CN" sz="3600">
                <a:sym typeface="+mn-ea"/>
              </a:rPr>
              <a:t>111    101     010  </a:t>
            </a:r>
            <a:r>
              <a:rPr lang="zh-CN" altLang="en-US" sz="3600">
                <a:sym typeface="+mn-ea"/>
              </a:rPr>
              <a:t>）</a:t>
            </a:r>
            <a:r>
              <a:rPr lang="en-US" altLang="zh-CN" sz="3600" baseline="-25000">
                <a:sym typeface="+mn-ea"/>
              </a:rPr>
              <a:t>2</a:t>
            </a:r>
            <a:endParaRPr lang="en-US" altLang="zh-CN" sz="3600" baseline="-25000"/>
          </a:p>
          <a:p>
            <a:endParaRPr lang="en-US" altLang="zh-CN" sz="3600" baseline="-25000"/>
          </a:p>
        </p:txBody>
      </p:sp>
      <p:sp>
        <p:nvSpPr>
          <p:cNvPr id="3" name="文本框 2"/>
          <p:cNvSpPr txBox="1"/>
          <p:nvPr/>
        </p:nvSpPr>
        <p:spPr>
          <a:xfrm>
            <a:off x="3002915" y="4357370"/>
            <a:ext cx="7200900" cy="645160"/>
          </a:xfrm>
          <a:prstGeom prst="rect">
            <a:avLst/>
          </a:prstGeom>
          <a:noFill/>
        </p:spPr>
        <p:txBody>
          <a:bodyPr wrap="none" rtlCol="0" anchor="t">
            <a:spAutoFit/>
          </a:bodyPr>
          <a:p>
            <a:r>
              <a:rPr lang="zh-CN" altLang="en-US" sz="3600">
                <a:sym typeface="+mn-ea"/>
              </a:rPr>
              <a:t>练习：（</a:t>
            </a:r>
            <a:r>
              <a:rPr lang="en-US" altLang="zh-CN" sz="3600">
                <a:sym typeface="+mn-ea"/>
              </a:rPr>
              <a:t>7 5 1</a:t>
            </a:r>
            <a:r>
              <a:rPr lang="zh-CN" altLang="en-US" sz="3600">
                <a:sym typeface="+mn-ea"/>
              </a:rPr>
              <a:t>）</a:t>
            </a:r>
            <a:r>
              <a:rPr lang="en-US" altLang="zh-CN" sz="3600" baseline="-25000">
                <a:sym typeface="+mn-ea"/>
              </a:rPr>
              <a:t>8</a:t>
            </a:r>
            <a:r>
              <a:rPr lang="en-US" altLang="zh-CN" sz="3600">
                <a:sym typeface="+mn-ea"/>
              </a:rPr>
              <a:t>=</a:t>
            </a:r>
            <a:r>
              <a:rPr lang="zh-CN" altLang="en-US" sz="3600">
                <a:sym typeface="+mn-ea"/>
              </a:rPr>
              <a:t>（    ？   ）</a:t>
            </a:r>
            <a:r>
              <a:rPr lang="en-US" altLang="zh-CN" sz="3600" baseline="-25000">
                <a:sym typeface="+mn-ea"/>
              </a:rPr>
              <a:t>2           </a:t>
            </a:r>
            <a:endParaRPr lang="en-US" altLang="zh-CN" sz="3600" baseline="-25000">
              <a:sym typeface="+mn-ea"/>
            </a:endParaRPr>
          </a:p>
        </p:txBody>
      </p:sp>
      <p:sp>
        <p:nvSpPr>
          <p:cNvPr id="5" name="文本框 4"/>
          <p:cNvSpPr txBox="1"/>
          <p:nvPr/>
        </p:nvSpPr>
        <p:spPr>
          <a:xfrm>
            <a:off x="4061460" y="5553075"/>
            <a:ext cx="5013325" cy="645160"/>
          </a:xfrm>
          <a:prstGeom prst="rect">
            <a:avLst/>
          </a:prstGeom>
          <a:noFill/>
        </p:spPr>
        <p:txBody>
          <a:bodyPr wrap="none" rtlCol="0" anchor="t">
            <a:spAutoFit/>
          </a:bodyPr>
          <a:p>
            <a:pPr algn="l"/>
            <a:r>
              <a:rPr lang="en-US" altLang="zh-CN" sz="3600">
                <a:sym typeface="+mn-ea"/>
              </a:rPr>
              <a:t>=</a:t>
            </a:r>
            <a:r>
              <a:rPr lang="zh-CN" altLang="en-US" sz="3600">
                <a:sym typeface="+mn-ea"/>
              </a:rPr>
              <a:t>（   1 1110 1001    ）</a:t>
            </a:r>
            <a:r>
              <a:rPr lang="en-US" altLang="zh-CN" sz="3600" baseline="-25000">
                <a:sym typeface="+mn-ea"/>
              </a:rPr>
              <a:t>2  </a:t>
            </a:r>
            <a:endParaRPr lang="en-US" altLang="zh-CN" sz="3600" baseline="-250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20800" y="5352415"/>
            <a:ext cx="9119870" cy="1383665"/>
          </a:xfrm>
          <a:prstGeom prst="rect">
            <a:avLst/>
          </a:prstGeom>
          <a:noFill/>
        </p:spPr>
        <p:txBody>
          <a:bodyPr wrap="square" rtlCol="0">
            <a:spAutoFit/>
          </a:bodyPr>
          <a:p>
            <a:r>
              <a:rPr lang="en-US" altLang="zh-CN" sz="2800"/>
              <a:t>      </a:t>
            </a:r>
            <a:r>
              <a:rPr lang="zh-CN" altLang="en-US" sz="2800"/>
              <a:t>一般来说，</a:t>
            </a:r>
            <a:r>
              <a:rPr lang="en-US" altLang="zh-CN" sz="2800"/>
              <a:t>  </a:t>
            </a:r>
            <a:r>
              <a:rPr lang="zh-CN" altLang="en-US" sz="2800"/>
              <a:t>十进制数、八进制数、十六进制数间的转换，一般都是先转换成二进制数，然后将二进制数转换成等值的制数。</a:t>
            </a:r>
            <a:endParaRPr lang="zh-CN" altLang="en-US" sz="2800"/>
          </a:p>
        </p:txBody>
      </p:sp>
      <p:pic>
        <p:nvPicPr>
          <p:cNvPr id="13" name="Picture 26" descr="数制转换"/>
          <p:cNvPicPr>
            <a:picLocks noChangeAspect="1"/>
          </p:cNvPicPr>
          <p:nvPr/>
        </p:nvPicPr>
        <p:blipFill>
          <a:blip r:embed="rId1"/>
          <a:stretch>
            <a:fillRect/>
          </a:stretch>
        </p:blipFill>
        <p:spPr>
          <a:xfrm>
            <a:off x="2789555" y="942340"/>
            <a:ext cx="6490335" cy="421703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1855047" y="2223982"/>
            <a:ext cx="10363200" cy="1969347"/>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rPr>
              <a:t>课后小结</a:t>
            </a:r>
            <a:endPar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2050" name=" 2050"/>
          <p:cNvSpPr/>
          <p:nvPr/>
        </p:nvSpPr>
        <p:spPr bwMode="auto">
          <a:xfrm>
            <a:off x="8491220" y="4979035"/>
            <a:ext cx="2133600" cy="1479973"/>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4">
              <a:lumMod val="75000"/>
            </a:schemeClr>
          </a:solidFill>
          <a:ln>
            <a:noFill/>
          </a:ln>
        </p:spPr>
        <p:txBody>
          <a:bodyPr anchor="ctr">
            <a:scene3d>
              <a:camera prst="orthographicFront"/>
              <a:lightRig rig="threePt" dir="t"/>
            </a:scene3d>
            <a:sp3d>
              <a:contourClr>
                <a:srgbClr val="FFFFFF"/>
              </a:contourClr>
            </a:sp3d>
          </a:bodyPr>
          <a:p>
            <a:pPr algn="ctr">
              <a:defRPr/>
            </a:pPr>
            <a:endParaRPr lang="zh-CN" altLang="en-US" sz="2400">
              <a:solidFill>
                <a:srgbClr val="FFFFFF"/>
              </a:solidFill>
            </a:endParaRPr>
          </a:p>
        </p:txBody>
      </p:sp>
      <p:sp>
        <p:nvSpPr>
          <p:cNvPr id="3" name="标题 1"/>
          <p:cNvSpPr>
            <a:spLocks noGrp="1"/>
          </p:cNvSpPr>
          <p:nvPr/>
        </p:nvSpPr>
        <p:spPr>
          <a:xfrm>
            <a:off x="1855682" y="2233507"/>
            <a:ext cx="10363200" cy="1969347"/>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rPr>
              <a:t>课后小结</a:t>
            </a:r>
            <a:endPar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4" name=" 2050"/>
          <p:cNvSpPr/>
          <p:nvPr/>
        </p:nvSpPr>
        <p:spPr bwMode="auto">
          <a:xfrm>
            <a:off x="8491855" y="4988560"/>
            <a:ext cx="2133600" cy="1479973"/>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4">
              <a:lumMod val="75000"/>
            </a:schemeClr>
          </a:solidFill>
          <a:ln>
            <a:noFill/>
          </a:ln>
        </p:spPr>
        <p:txBody>
          <a:bodyPr anchor="ctr">
            <a:scene3d>
              <a:camera prst="orthographicFront"/>
              <a:lightRig rig="threePt" dir="t"/>
            </a:scene3d>
            <a:sp3d>
              <a:contourClr>
                <a:srgbClr val="FFFFFF"/>
              </a:contourClr>
            </a:sp3d>
          </a:bodyPr>
          <a:p>
            <a:pPr algn="ctr">
              <a:defRPr/>
            </a:pPr>
            <a:endParaRPr lang="zh-CN" altLang="en-US" sz="2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21030" y="2174240"/>
            <a:ext cx="2846070" cy="2981325"/>
          </a:xfrm>
          <a:prstGeom prst="rect">
            <a:avLst/>
          </a:prstGeom>
        </p:spPr>
      </p:pic>
      <p:sp>
        <p:nvSpPr>
          <p:cNvPr id="2" name="文本框 1"/>
          <p:cNvSpPr txBox="1"/>
          <p:nvPr/>
        </p:nvSpPr>
        <p:spPr>
          <a:xfrm>
            <a:off x="4455160" y="4155440"/>
            <a:ext cx="6451600" cy="2553335"/>
          </a:xfrm>
          <a:prstGeom prst="rect">
            <a:avLst/>
          </a:prstGeom>
          <a:noFill/>
        </p:spPr>
        <p:txBody>
          <a:bodyPr wrap="square" rtlCol="0">
            <a:spAutoFit/>
          </a:bodyPr>
          <a:p>
            <a:r>
              <a:rPr lang="zh-CN" altLang="en-US" sz="2000"/>
              <a:t>意思是指彼此不相上下，实力相当。</a:t>
            </a:r>
            <a:endParaRPr lang="zh-CN" altLang="en-US" sz="2000"/>
          </a:p>
          <a:p>
            <a:endParaRPr lang="zh-CN" altLang="en-US" sz="2000"/>
          </a:p>
          <a:p>
            <a:r>
              <a:rPr lang="zh-CN" altLang="en-US" sz="2000"/>
              <a:t>在旧制中一斤为十六两，八两即半斤，故八两和半斤质量相等。</a:t>
            </a:r>
            <a:endParaRPr lang="zh-CN" altLang="en-US" sz="2000"/>
          </a:p>
          <a:p>
            <a:endParaRPr lang="zh-CN" altLang="en-US" sz="2000"/>
          </a:p>
          <a:p>
            <a:r>
              <a:rPr lang="zh-CN" altLang="en-US" sz="2000"/>
              <a:t>古时，一斤有十六两，和现在的一斤十两，虽然数值不同，但表达的数量是相等的。 十六和十分别代表不同的数制。</a:t>
            </a:r>
            <a:endParaRPr lang="zh-CN" altLang="en-US" sz="2000"/>
          </a:p>
        </p:txBody>
      </p:sp>
      <p:pic>
        <p:nvPicPr>
          <p:cNvPr id="5" name="图片 4"/>
          <p:cNvPicPr>
            <a:picLocks noChangeAspect="1"/>
          </p:cNvPicPr>
          <p:nvPr/>
        </p:nvPicPr>
        <p:blipFill>
          <a:blip r:embed="rId2"/>
          <a:stretch>
            <a:fillRect/>
          </a:stretch>
        </p:blipFill>
        <p:spPr>
          <a:xfrm>
            <a:off x="4825365" y="881380"/>
            <a:ext cx="6279515" cy="30632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7800" y="1016000"/>
            <a:ext cx="11958320" cy="829945"/>
          </a:xfrm>
          <a:prstGeom prst="rect">
            <a:avLst/>
          </a:prstGeom>
          <a:noFill/>
        </p:spPr>
        <p:txBody>
          <a:bodyPr wrap="square" rtlCol="0">
            <a:spAutoFit/>
          </a:bodyPr>
          <a:p>
            <a:r>
              <a:rPr lang="en-US" altLang="zh-CN" sz="2400"/>
              <a:t>      </a:t>
            </a:r>
            <a:r>
              <a:rPr lang="zh-CN" altLang="en-US" sz="2400"/>
              <a:t>电子电路中，也有自己的数制。</a:t>
            </a:r>
            <a:r>
              <a:rPr lang="zh-CN" altLang="en-US" sz="2400" dirty="0">
                <a:ea typeface="宋体" panose="02010600030101010101" pitchFamily="2" charset="-122"/>
                <a:sym typeface="+mn-ea"/>
              </a:rPr>
              <a:t>文本、图形、图像、音频、视频信息在计算机中都以二进制的形式存储和处理。</a:t>
            </a:r>
            <a:endParaRPr lang="zh-CN" altLang="en-US" sz="2400"/>
          </a:p>
        </p:txBody>
      </p:sp>
      <p:pic>
        <p:nvPicPr>
          <p:cNvPr id="14" name="图片 13"/>
          <p:cNvPicPr>
            <a:picLocks noChangeAspect="1"/>
          </p:cNvPicPr>
          <p:nvPr/>
        </p:nvPicPr>
        <p:blipFill>
          <a:blip r:embed="rId1"/>
          <a:stretch>
            <a:fillRect/>
          </a:stretch>
        </p:blipFill>
        <p:spPr>
          <a:xfrm>
            <a:off x="66040" y="2085975"/>
            <a:ext cx="4557395" cy="4656455"/>
          </a:xfrm>
          <a:prstGeom prst="rect">
            <a:avLst/>
          </a:prstGeom>
        </p:spPr>
      </p:pic>
      <p:pic>
        <p:nvPicPr>
          <p:cNvPr id="15" name="图片 14"/>
          <p:cNvPicPr>
            <a:picLocks noChangeAspect="1"/>
          </p:cNvPicPr>
          <p:nvPr/>
        </p:nvPicPr>
        <p:blipFill>
          <a:blip r:embed="rId2"/>
          <a:stretch>
            <a:fillRect/>
          </a:stretch>
        </p:blipFill>
        <p:spPr>
          <a:xfrm>
            <a:off x="7477760" y="2613660"/>
            <a:ext cx="1188085" cy="1485265"/>
          </a:xfrm>
          <a:prstGeom prst="rect">
            <a:avLst/>
          </a:prstGeom>
        </p:spPr>
      </p:pic>
      <p:pic>
        <p:nvPicPr>
          <p:cNvPr id="16" name="图片 15"/>
          <p:cNvPicPr>
            <a:picLocks noChangeAspect="1"/>
          </p:cNvPicPr>
          <p:nvPr/>
        </p:nvPicPr>
        <p:blipFill>
          <a:blip r:embed="rId3"/>
          <a:stretch>
            <a:fillRect/>
          </a:stretch>
        </p:blipFill>
        <p:spPr>
          <a:xfrm>
            <a:off x="9683750" y="2613660"/>
            <a:ext cx="1228725" cy="1484630"/>
          </a:xfrm>
          <a:prstGeom prst="rect">
            <a:avLst/>
          </a:prstGeom>
        </p:spPr>
      </p:pic>
      <p:pic>
        <p:nvPicPr>
          <p:cNvPr id="17" name="图片 16"/>
          <p:cNvPicPr>
            <a:picLocks noChangeAspect="1"/>
          </p:cNvPicPr>
          <p:nvPr/>
        </p:nvPicPr>
        <p:blipFill>
          <a:blip r:embed="rId4"/>
          <a:stretch>
            <a:fillRect/>
          </a:stretch>
        </p:blipFill>
        <p:spPr>
          <a:xfrm>
            <a:off x="7477760" y="5194300"/>
            <a:ext cx="1287780" cy="940435"/>
          </a:xfrm>
          <a:prstGeom prst="rect">
            <a:avLst/>
          </a:prstGeom>
        </p:spPr>
      </p:pic>
      <p:pic>
        <p:nvPicPr>
          <p:cNvPr id="18" name="图片 17"/>
          <p:cNvPicPr>
            <a:picLocks noChangeAspect="1"/>
          </p:cNvPicPr>
          <p:nvPr/>
        </p:nvPicPr>
        <p:blipFill>
          <a:blip r:embed="rId5"/>
          <a:stretch>
            <a:fillRect/>
          </a:stretch>
        </p:blipFill>
        <p:spPr>
          <a:xfrm>
            <a:off x="9683750" y="4838700"/>
            <a:ext cx="1229360" cy="1390650"/>
          </a:xfrm>
          <a:prstGeom prst="rect">
            <a:avLst/>
          </a:prstGeom>
        </p:spPr>
      </p:pic>
      <p:sp>
        <p:nvSpPr>
          <p:cNvPr id="19" name="左箭头 18"/>
          <p:cNvSpPr/>
          <p:nvPr/>
        </p:nvSpPr>
        <p:spPr>
          <a:xfrm>
            <a:off x="5161280" y="4098290"/>
            <a:ext cx="1889760" cy="4267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 2050"/>
          <p:cNvSpPr/>
          <p:nvPr/>
        </p:nvSpPr>
        <p:spPr bwMode="auto">
          <a:xfrm>
            <a:off x="299720" y="2367280"/>
            <a:ext cx="3108960" cy="4094480"/>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 name=" 3"/>
          <p:cNvSpPr/>
          <p:nvPr/>
        </p:nvSpPr>
        <p:spPr bwMode="auto">
          <a:xfrm>
            <a:off x="7868920" y="2987040"/>
            <a:ext cx="3881120" cy="339344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4" name="左右箭头 3"/>
          <p:cNvSpPr/>
          <p:nvPr/>
        </p:nvSpPr>
        <p:spPr>
          <a:xfrm>
            <a:off x="3865880" y="3962400"/>
            <a:ext cx="3454400" cy="6502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805305" y="919480"/>
            <a:ext cx="8867775" cy="1630045"/>
          </a:xfrm>
          <a:prstGeom prst="rect">
            <a:avLst/>
          </a:prstGeom>
          <a:noFill/>
        </p:spPr>
        <p:txBody>
          <a:bodyPr wrap="square" rtlCol="0">
            <a:spAutoFit/>
          </a:bodyPr>
          <a:p>
            <a:r>
              <a:rPr lang="en-US" altLang="zh-CN" sz="2000">
                <a:sym typeface="+mn-ea"/>
              </a:rPr>
              <a:t>      </a:t>
            </a:r>
            <a:r>
              <a:rPr lang="zh-CN" altLang="en-US" sz="2000">
                <a:sym typeface="+mn-ea"/>
              </a:rPr>
              <a:t>人们输入计算机的十进制被转换成二进制进行计算，计算后的结果又由二进制转换成十进制，这都由操作系统自动完成，并不需要人们手工去做。</a:t>
            </a:r>
            <a:endParaRPr lang="zh-CN" altLang="en-US" sz="2000">
              <a:sym typeface="+mn-ea"/>
            </a:endParaRPr>
          </a:p>
          <a:p>
            <a:r>
              <a:rPr lang="zh-CN" altLang="en-US" sz="2000" dirty="0">
                <a:ea typeface="宋体" panose="02010600030101010101" pitchFamily="2" charset="-122"/>
                <a:sym typeface="+mn-ea"/>
              </a:rPr>
              <a:t>      在计算机内部，数值数据也用二进制表示。在程序中，多以八进制、十进制或十六进制书写。</a:t>
            </a:r>
            <a:endParaRPr lang="zh-CN" altLang="en-US" sz="2000"/>
          </a:p>
          <a:p>
            <a:endParaRPr lang="zh-CN" altLang="en-US" sz="2000"/>
          </a:p>
        </p:txBody>
      </p:sp>
      <p:sp>
        <p:nvSpPr>
          <p:cNvPr id="6" name="文本框 5"/>
          <p:cNvSpPr txBox="1"/>
          <p:nvPr/>
        </p:nvSpPr>
        <p:spPr>
          <a:xfrm>
            <a:off x="5053965" y="3759200"/>
            <a:ext cx="1077595" cy="368300"/>
          </a:xfrm>
          <a:prstGeom prst="rect">
            <a:avLst/>
          </a:prstGeom>
          <a:noFill/>
        </p:spPr>
        <p:txBody>
          <a:bodyPr wrap="square" rtlCol="0">
            <a:spAutoFit/>
          </a:bodyPr>
          <a:p>
            <a:r>
              <a:rPr lang="zh-CN" altLang="en-US"/>
              <a:t>十进制</a:t>
            </a:r>
            <a:endParaRPr lang="zh-CN" altLang="en-US"/>
          </a:p>
        </p:txBody>
      </p:sp>
      <p:sp>
        <p:nvSpPr>
          <p:cNvPr id="7" name="文本框 6"/>
          <p:cNvSpPr txBox="1"/>
          <p:nvPr/>
        </p:nvSpPr>
        <p:spPr>
          <a:xfrm>
            <a:off x="5039360" y="4499610"/>
            <a:ext cx="975360" cy="368300"/>
          </a:xfrm>
          <a:prstGeom prst="rect">
            <a:avLst/>
          </a:prstGeom>
          <a:noFill/>
        </p:spPr>
        <p:txBody>
          <a:bodyPr wrap="square" rtlCol="0">
            <a:spAutoFit/>
          </a:bodyPr>
          <a:p>
            <a:r>
              <a:rPr lang="zh-CN" altLang="en-US"/>
              <a:t>十进制</a:t>
            </a:r>
            <a:endParaRPr lang="zh-CN" altLang="en-US"/>
          </a:p>
        </p:txBody>
      </p:sp>
      <p:sp>
        <p:nvSpPr>
          <p:cNvPr id="8" name="文本框 7"/>
          <p:cNvSpPr txBox="1"/>
          <p:nvPr/>
        </p:nvSpPr>
        <p:spPr>
          <a:xfrm>
            <a:off x="8661400" y="3498850"/>
            <a:ext cx="2418080" cy="368300"/>
          </a:xfrm>
          <a:prstGeom prst="rect">
            <a:avLst/>
          </a:prstGeom>
          <a:noFill/>
        </p:spPr>
        <p:txBody>
          <a:bodyPr wrap="square" rtlCol="0">
            <a:spAutoFit/>
          </a:bodyPr>
          <a:p>
            <a:r>
              <a:rPr lang="zh-CN" altLang="en-US"/>
              <a:t>十进制</a:t>
            </a:r>
            <a:r>
              <a:rPr lang="en-US" altLang="zh-CN"/>
              <a:t>-----</a:t>
            </a:r>
            <a:r>
              <a:rPr lang="zh-CN" altLang="en-US"/>
              <a:t>二进制</a:t>
            </a:r>
            <a:endParaRPr lang="zh-CN" altLang="en-US"/>
          </a:p>
        </p:txBody>
      </p:sp>
      <p:sp>
        <p:nvSpPr>
          <p:cNvPr id="9" name="文本框 8"/>
          <p:cNvSpPr txBox="1"/>
          <p:nvPr/>
        </p:nvSpPr>
        <p:spPr>
          <a:xfrm>
            <a:off x="8661400" y="4928870"/>
            <a:ext cx="2418080" cy="368300"/>
          </a:xfrm>
          <a:prstGeom prst="rect">
            <a:avLst/>
          </a:prstGeom>
          <a:noFill/>
        </p:spPr>
        <p:txBody>
          <a:bodyPr wrap="square" rtlCol="0">
            <a:spAutoFit/>
          </a:bodyPr>
          <a:p>
            <a:r>
              <a:rPr lang="zh-CN" altLang="en-US"/>
              <a:t>二进制</a:t>
            </a:r>
            <a:r>
              <a:rPr lang="en-US" altLang="zh-CN"/>
              <a:t>-----</a:t>
            </a:r>
            <a:r>
              <a:rPr lang="zh-CN" altLang="en-US"/>
              <a:t>十进制</a:t>
            </a:r>
            <a:endParaRPr lang="zh-CN" altLang="en-US"/>
          </a:p>
        </p:txBody>
      </p:sp>
      <p:sp>
        <p:nvSpPr>
          <p:cNvPr id="10" name="左弧形箭头 9"/>
          <p:cNvSpPr/>
          <p:nvPr/>
        </p:nvSpPr>
        <p:spPr>
          <a:xfrm>
            <a:off x="8661400" y="3971925"/>
            <a:ext cx="711200" cy="9245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1" name="右弧形箭头 10"/>
          <p:cNvSpPr/>
          <p:nvPr/>
        </p:nvSpPr>
        <p:spPr>
          <a:xfrm>
            <a:off x="10206355" y="3971925"/>
            <a:ext cx="720725" cy="9048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2" name="文本框 11"/>
          <p:cNvSpPr txBox="1"/>
          <p:nvPr/>
        </p:nvSpPr>
        <p:spPr>
          <a:xfrm>
            <a:off x="9469120" y="4230370"/>
            <a:ext cx="681355" cy="368300"/>
          </a:xfrm>
          <a:prstGeom prst="rect">
            <a:avLst/>
          </a:prstGeom>
          <a:noFill/>
        </p:spPr>
        <p:txBody>
          <a:bodyPr wrap="square" rtlCol="0">
            <a:spAutoFit/>
          </a:bodyPr>
          <a:p>
            <a:r>
              <a:rPr lang="zh-CN" altLang="en-US">
                <a:solidFill>
                  <a:srgbClr val="FF0000"/>
                </a:solidFill>
              </a:rPr>
              <a:t>转换</a:t>
            </a:r>
            <a:endParaRPr lang="zh-CN" altLang="en-US">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4875" y="949325"/>
            <a:ext cx="9438005" cy="5926455"/>
          </a:xfrm>
          <a:prstGeom prst="rect">
            <a:avLst/>
          </a:prstGeom>
          <a:noFill/>
        </p:spPr>
        <p:txBody>
          <a:bodyPr wrap="square" rtlCol="0" anchor="t">
            <a:spAutoFit/>
          </a:bodyPr>
          <a:p>
            <a:pPr marL="0" indent="0">
              <a:lnSpc>
                <a:spcPts val="3500"/>
              </a:lnSpc>
              <a:buNone/>
            </a:pPr>
            <a:r>
              <a:rPr lang="en-US" altLang="zh-CN" sz="2000" dirty="0">
                <a:solidFill>
                  <a:schemeClr val="tx2"/>
                </a:solidFill>
                <a:ea typeface="宋体" panose="02010600030101010101" pitchFamily="2" charset="-122"/>
                <a:sym typeface="+mn-ea"/>
              </a:rPr>
              <a:t>      </a:t>
            </a:r>
            <a:r>
              <a:rPr lang="zh-CN" altLang="en-US" sz="2000" dirty="0">
                <a:solidFill>
                  <a:schemeClr val="tx2"/>
                </a:solidFill>
                <a:ea typeface="宋体" panose="02010600030101010101" pitchFamily="2" charset="-122"/>
                <a:sym typeface="+mn-ea"/>
              </a:rPr>
              <a:t>计算机的数制采用进位计数制。所谓</a:t>
            </a:r>
            <a:r>
              <a:rPr lang="zh-CN" altLang="en-US" sz="2000" dirty="0">
                <a:solidFill>
                  <a:srgbClr val="FF0000"/>
                </a:solidFill>
                <a:ea typeface="宋体" panose="02010600030101010101" pitchFamily="2" charset="-122"/>
                <a:sym typeface="+mn-ea"/>
              </a:rPr>
              <a:t>进位计数制</a:t>
            </a:r>
            <a:r>
              <a:rPr lang="zh-CN" altLang="en-US" sz="2000" dirty="0">
                <a:solidFill>
                  <a:schemeClr val="tx2"/>
                </a:solidFill>
                <a:ea typeface="宋体" panose="02010600030101010101" pitchFamily="2" charset="-122"/>
                <a:sym typeface="+mn-ea"/>
              </a:rPr>
              <a:t>是指用一组特定的数字符号按照 进位 规则来表示数的计数方法。</a:t>
            </a:r>
            <a:endParaRPr lang="zh-CN" altLang="en-US" sz="2000" dirty="0">
              <a:solidFill>
                <a:schemeClr val="tx2"/>
              </a:solidFill>
              <a:ea typeface="宋体" panose="02010600030101010101" pitchFamily="2" charset="-122"/>
              <a:sym typeface="+mn-ea"/>
            </a:endParaRPr>
          </a:p>
          <a:p>
            <a:pPr marL="0" indent="0">
              <a:lnSpc>
                <a:spcPts val="3500"/>
              </a:lnSpc>
              <a:buNone/>
            </a:pPr>
            <a:endParaRPr lang="zh-CN" altLang="en-US" sz="2000" dirty="0">
              <a:solidFill>
                <a:schemeClr val="tx2"/>
              </a:solidFill>
              <a:ea typeface="宋体" panose="02010600030101010101" pitchFamily="2" charset="-122"/>
              <a:sym typeface="+mn-ea"/>
            </a:endParaRPr>
          </a:p>
          <a:p>
            <a:pPr marL="0" indent="0">
              <a:lnSpc>
                <a:spcPts val="3500"/>
              </a:lnSpc>
              <a:buNone/>
            </a:pPr>
            <a:r>
              <a:rPr lang="zh-CN" altLang="en-US" sz="2000" dirty="0">
                <a:solidFill>
                  <a:schemeClr val="tx2"/>
                </a:solidFill>
                <a:ea typeface="宋体" panose="02010600030101010101" pitchFamily="2" charset="-122"/>
                <a:sym typeface="+mn-ea"/>
              </a:rPr>
              <a:t>计数制的组成：</a:t>
            </a:r>
            <a:r>
              <a:rPr lang="zh-CN" altLang="en-US" sz="2000" dirty="0">
                <a:solidFill>
                  <a:srgbClr val="E62129"/>
                </a:solidFill>
                <a:ea typeface="宋体" panose="02010600030101010101" pitchFamily="2" charset="-122"/>
                <a:sym typeface="+mn-ea"/>
              </a:rPr>
              <a:t>基码、基数和位权值</a:t>
            </a:r>
            <a:r>
              <a:rPr lang="zh-CN" altLang="en-US" sz="2000" dirty="0">
                <a:solidFill>
                  <a:schemeClr val="tx1"/>
                </a:solidFill>
                <a:ea typeface="宋体" panose="02010600030101010101" pitchFamily="2" charset="-122"/>
                <a:sym typeface="+mn-ea"/>
              </a:rPr>
              <a:t>。</a:t>
            </a:r>
            <a:r>
              <a:rPr lang="en-US" altLang="zh-CN" sz="2000">
                <a:solidFill>
                  <a:srgbClr val="E62129"/>
                </a:solidFill>
                <a:ea typeface="宋体" panose="02010600030101010101" pitchFamily="2" charset="-122"/>
                <a:sym typeface="+mn-ea"/>
              </a:rPr>
              <a:t> </a:t>
            </a:r>
            <a:endParaRPr lang="en-US" altLang="zh-CN" sz="2000">
              <a:solidFill>
                <a:schemeClr val="tx2"/>
              </a:solidFill>
              <a:ea typeface="宋体" panose="02010600030101010101" pitchFamily="2" charset="-122"/>
              <a:sym typeface="+mn-ea"/>
            </a:endParaRPr>
          </a:p>
          <a:p>
            <a:pPr marL="0" indent="0">
              <a:lnSpc>
                <a:spcPts val="3500"/>
              </a:lnSpc>
              <a:buNone/>
            </a:pPr>
            <a:r>
              <a:rPr lang="zh-CN" altLang="en-US" sz="2000" dirty="0">
                <a:solidFill>
                  <a:srgbClr val="FF0000"/>
                </a:solidFill>
                <a:ea typeface="宋体" panose="02010600030101010101" pitchFamily="2" charset="-122"/>
                <a:sym typeface="+mn-ea"/>
              </a:rPr>
              <a:t>     基码：</a:t>
            </a:r>
            <a:r>
              <a:rPr lang="zh-CN" altLang="en-US" sz="2000" dirty="0">
                <a:solidFill>
                  <a:schemeClr val="tx2"/>
                </a:solidFill>
                <a:ea typeface="宋体" panose="02010600030101010101" pitchFamily="2" charset="-122"/>
                <a:sym typeface="+mn-ea"/>
              </a:rPr>
              <a:t>组成该数的所有数字和字母。比如十进制就是</a:t>
            </a:r>
            <a:r>
              <a:rPr lang="en-US" altLang="zh-CN" sz="2000" dirty="0">
                <a:solidFill>
                  <a:schemeClr val="tx2"/>
                </a:solidFill>
                <a:ea typeface="宋体" panose="02010600030101010101" pitchFamily="2" charset="-122"/>
                <a:sym typeface="+mn-ea"/>
              </a:rPr>
              <a:t>0-9</a:t>
            </a:r>
            <a:r>
              <a:rPr lang="zh-CN" altLang="en-US" sz="2000" dirty="0">
                <a:solidFill>
                  <a:schemeClr val="tx2"/>
                </a:solidFill>
                <a:ea typeface="宋体" panose="02010600030101010101" pitchFamily="2" charset="-122"/>
                <a:sym typeface="+mn-ea"/>
              </a:rPr>
              <a:t>。二进制：</a:t>
            </a:r>
            <a:r>
              <a:rPr lang="en-US" altLang="zh-CN" sz="2000" dirty="0">
                <a:solidFill>
                  <a:schemeClr val="tx2"/>
                </a:solidFill>
                <a:ea typeface="宋体" panose="02010600030101010101" pitchFamily="2" charset="-122"/>
                <a:sym typeface="+mn-ea"/>
              </a:rPr>
              <a:t>0</a:t>
            </a:r>
            <a:r>
              <a:rPr lang="zh-CN" altLang="en-US" sz="2000" dirty="0">
                <a:solidFill>
                  <a:schemeClr val="tx2"/>
                </a:solidFill>
                <a:ea typeface="宋体" panose="02010600030101010101" pitchFamily="2" charset="-122"/>
                <a:sym typeface="+mn-ea"/>
              </a:rPr>
              <a:t>，</a:t>
            </a:r>
            <a:r>
              <a:rPr lang="en-US" altLang="zh-CN" sz="2000" dirty="0">
                <a:solidFill>
                  <a:schemeClr val="tx2"/>
                </a:solidFill>
                <a:ea typeface="宋体" panose="02010600030101010101" pitchFamily="2" charset="-122"/>
                <a:sym typeface="+mn-ea"/>
              </a:rPr>
              <a:t>1</a:t>
            </a:r>
            <a:endParaRPr lang="zh-CN" altLang="en-US" sz="2000" b="0" dirty="0">
              <a:solidFill>
                <a:schemeClr val="tx2"/>
              </a:solidFill>
              <a:ea typeface="宋体" panose="02010600030101010101" pitchFamily="2" charset="-122"/>
            </a:endParaRPr>
          </a:p>
          <a:p>
            <a:pPr marL="0" indent="0">
              <a:lnSpc>
                <a:spcPts val="3500"/>
              </a:lnSpc>
              <a:buNone/>
            </a:pPr>
            <a:r>
              <a:rPr lang="zh-CN" altLang="en-US" sz="2000" dirty="0">
                <a:solidFill>
                  <a:srgbClr val="FF0000"/>
                </a:solidFill>
                <a:ea typeface="宋体" panose="02010600030101010101" pitchFamily="2" charset="-122"/>
                <a:sym typeface="+mn-ea"/>
              </a:rPr>
              <a:t>     基数：</a:t>
            </a:r>
            <a:r>
              <a:rPr lang="zh-CN" altLang="en-US" sz="2000" dirty="0">
                <a:solidFill>
                  <a:schemeClr val="tx2"/>
                </a:solidFill>
                <a:ea typeface="宋体" panose="02010600030101010101" pitchFamily="2" charset="-122"/>
                <a:sym typeface="+mn-ea"/>
              </a:rPr>
              <a:t>进位计数制中所使用的不同</a:t>
            </a:r>
            <a:r>
              <a:rPr lang="zh-CN" altLang="en-US" sz="2000" b="1" dirty="0">
                <a:solidFill>
                  <a:schemeClr val="tx2"/>
                </a:solidFill>
                <a:ea typeface="宋体" panose="02010600030101010101" pitchFamily="2" charset="-122"/>
                <a:sym typeface="+mn-ea"/>
              </a:rPr>
              <a:t>基码的个数</a:t>
            </a:r>
            <a:r>
              <a:rPr lang="zh-CN" altLang="en-US" sz="2000" dirty="0">
                <a:solidFill>
                  <a:schemeClr val="tx2"/>
                </a:solidFill>
                <a:ea typeface="宋体" panose="02010600030101010101" pitchFamily="2" charset="-122"/>
                <a:sym typeface="+mn-ea"/>
              </a:rPr>
              <a:t>称为该进位计数制的基数。</a:t>
            </a:r>
            <a:endParaRPr lang="en-US" altLang="zh-CN" sz="2000" b="0">
              <a:solidFill>
                <a:schemeClr val="tx2"/>
              </a:solidFill>
              <a:ea typeface="宋体" panose="02010600030101010101" pitchFamily="2" charset="-122"/>
            </a:endParaRPr>
          </a:p>
          <a:p>
            <a:pPr marL="0" indent="0">
              <a:lnSpc>
                <a:spcPts val="3500"/>
              </a:lnSpc>
              <a:buNone/>
            </a:pPr>
            <a:r>
              <a:rPr lang="en-US" altLang="zh-CN" sz="2000">
                <a:solidFill>
                  <a:schemeClr val="tx2"/>
                </a:solidFill>
                <a:ea typeface="宋体" panose="02010600030101010101" pitchFamily="2" charset="-122"/>
                <a:sym typeface="+mn-ea"/>
              </a:rPr>
              <a:t>      </a:t>
            </a:r>
            <a:r>
              <a:rPr lang="zh-CN" altLang="en-US" sz="2000" dirty="0">
                <a:solidFill>
                  <a:schemeClr val="tx2"/>
                </a:solidFill>
                <a:ea typeface="宋体" panose="02010600030101010101" pitchFamily="2" charset="-122"/>
                <a:sym typeface="+mn-ea"/>
              </a:rPr>
              <a:t>例如十进制的计数符号数是</a:t>
            </a:r>
            <a:r>
              <a:rPr lang="en-US" altLang="zh-CN" sz="2000">
                <a:solidFill>
                  <a:schemeClr val="tx2"/>
                </a:solidFill>
                <a:ea typeface="宋体" panose="02010600030101010101" pitchFamily="2" charset="-122"/>
                <a:sym typeface="+mn-ea"/>
              </a:rPr>
              <a:t>0、1、2、3、4、5、6、7、8、9</a:t>
            </a:r>
            <a:r>
              <a:rPr lang="zh-CN" altLang="en-US" sz="2000" dirty="0">
                <a:solidFill>
                  <a:schemeClr val="tx2"/>
                </a:solidFill>
                <a:ea typeface="宋体" panose="02010600030101010101" pitchFamily="2" charset="-122"/>
                <a:sym typeface="+mn-ea"/>
              </a:rPr>
              <a:t>共计</a:t>
            </a:r>
            <a:r>
              <a:rPr lang="en-US" altLang="zh-CN" sz="2000">
                <a:solidFill>
                  <a:schemeClr val="tx2"/>
                </a:solidFill>
                <a:ea typeface="宋体" panose="02010600030101010101" pitchFamily="2" charset="-122"/>
                <a:sym typeface="+mn-ea"/>
              </a:rPr>
              <a:t>10</a:t>
            </a:r>
            <a:r>
              <a:rPr lang="zh-CN" altLang="en-US" sz="2000" dirty="0">
                <a:solidFill>
                  <a:schemeClr val="tx2"/>
                </a:solidFill>
                <a:ea typeface="宋体" panose="02010600030101010101" pitchFamily="2" charset="-122"/>
                <a:sym typeface="+mn-ea"/>
              </a:rPr>
              <a:t>个，则十进制的基数是</a:t>
            </a:r>
            <a:r>
              <a:rPr lang="en-US" altLang="zh-CN" sz="2000">
                <a:solidFill>
                  <a:schemeClr val="tx2"/>
                </a:solidFill>
                <a:ea typeface="宋体" panose="02010600030101010101" pitchFamily="2" charset="-122"/>
                <a:sym typeface="+mn-ea"/>
              </a:rPr>
              <a:t>10。</a:t>
            </a:r>
            <a:r>
              <a:rPr lang="zh-CN" altLang="en-US" sz="2000" dirty="0">
                <a:solidFill>
                  <a:schemeClr val="tx2"/>
                </a:solidFill>
                <a:ea typeface="宋体" panose="02010600030101010101" pitchFamily="2" charset="-122"/>
                <a:sym typeface="+mn-ea"/>
              </a:rPr>
              <a:t>   </a:t>
            </a:r>
            <a:endParaRPr lang="zh-CN" altLang="en-US" sz="2000" dirty="0">
              <a:solidFill>
                <a:schemeClr val="tx2"/>
              </a:solidFill>
              <a:ea typeface="宋体" panose="02010600030101010101" pitchFamily="2" charset="-122"/>
              <a:sym typeface="+mn-ea"/>
            </a:endParaRPr>
          </a:p>
          <a:p>
            <a:pPr marL="0" indent="0">
              <a:lnSpc>
                <a:spcPts val="3500"/>
              </a:lnSpc>
              <a:buNone/>
            </a:pPr>
            <a:r>
              <a:rPr lang="zh-CN" altLang="en-US" sz="2000" dirty="0">
                <a:solidFill>
                  <a:srgbClr val="FF0000"/>
                </a:solidFill>
                <a:ea typeface="宋体" panose="02010600030101010101" pitchFamily="2" charset="-122"/>
                <a:sym typeface="+mn-ea"/>
              </a:rPr>
              <a:t>     位权：</a:t>
            </a:r>
            <a:r>
              <a:rPr lang="zh-CN" altLang="en-US" sz="2000" dirty="0">
                <a:solidFill>
                  <a:schemeClr val="tx2"/>
                </a:solidFill>
                <a:ea typeface="宋体" panose="02010600030101010101" pitchFamily="2" charset="-122"/>
                <a:sym typeface="+mn-ea"/>
              </a:rPr>
              <a:t>一个数字符号处在某个位上所代表的数值是其本身的数值乘上所处数位的一个</a:t>
            </a:r>
            <a:r>
              <a:rPr lang="zh-CN" altLang="en-US" sz="2000" u="sng" dirty="0">
                <a:solidFill>
                  <a:schemeClr val="tx2"/>
                </a:solidFill>
                <a:ea typeface="宋体" panose="02010600030101010101" pitchFamily="2" charset="-122"/>
                <a:sym typeface="+mn-ea"/>
              </a:rPr>
              <a:t>固定常数</a:t>
            </a:r>
            <a:r>
              <a:rPr lang="zh-CN" altLang="en-US" sz="2000" dirty="0">
                <a:solidFill>
                  <a:schemeClr val="tx2"/>
                </a:solidFill>
                <a:ea typeface="宋体" panose="02010600030101010101" pitchFamily="2" charset="-122"/>
                <a:sym typeface="+mn-ea"/>
              </a:rPr>
              <a:t>，这个不同数位的固定常数称为位权</a:t>
            </a:r>
            <a:r>
              <a:rPr lang="en-US" altLang="zh-CN" sz="2000">
                <a:solidFill>
                  <a:schemeClr val="tx2"/>
                </a:solidFill>
                <a:ea typeface="宋体" panose="02010600030101010101" pitchFamily="2" charset="-122"/>
                <a:sym typeface="+mn-ea"/>
              </a:rPr>
              <a:t>(</a:t>
            </a:r>
            <a:r>
              <a:rPr lang="zh-CN" altLang="en-US" sz="2000" dirty="0">
                <a:solidFill>
                  <a:schemeClr val="tx2"/>
                </a:solidFill>
                <a:ea typeface="宋体" panose="02010600030101010101" pitchFamily="2" charset="-122"/>
                <a:sym typeface="+mn-ea"/>
              </a:rPr>
              <a:t>简单的说就是位数的次幂）。</a:t>
            </a:r>
            <a:endParaRPr lang="en-US" altLang="zh-CN" sz="2000" b="0">
              <a:solidFill>
                <a:schemeClr val="tx2"/>
              </a:solidFill>
              <a:ea typeface="宋体" panose="02010600030101010101" pitchFamily="2" charset="-122"/>
            </a:endParaRPr>
          </a:p>
          <a:p>
            <a:pPr marL="0" indent="0">
              <a:lnSpc>
                <a:spcPts val="3500"/>
              </a:lnSpc>
              <a:buNone/>
            </a:pPr>
            <a:r>
              <a:rPr lang="zh-CN" altLang="en-US" sz="2000" dirty="0">
                <a:solidFill>
                  <a:schemeClr val="tx2"/>
                </a:solidFill>
                <a:ea typeface="宋体" panose="02010600030101010101" pitchFamily="2" charset="-122"/>
                <a:sym typeface="+mn-ea"/>
              </a:rPr>
              <a:t>    例如，十进制</a:t>
            </a:r>
            <a:r>
              <a:rPr lang="en-US" altLang="zh-CN" sz="2000">
                <a:solidFill>
                  <a:schemeClr val="tx2"/>
                </a:solidFill>
                <a:ea typeface="宋体" panose="02010600030101010101" pitchFamily="2" charset="-122"/>
                <a:sym typeface="+mn-ea"/>
              </a:rPr>
              <a:t>6666</a:t>
            </a:r>
            <a:r>
              <a:rPr lang="zh-CN" altLang="en-US" sz="2000" dirty="0">
                <a:solidFill>
                  <a:schemeClr val="tx2"/>
                </a:solidFill>
                <a:ea typeface="宋体" panose="02010600030101010101" pitchFamily="2" charset="-122"/>
                <a:sym typeface="+mn-ea"/>
              </a:rPr>
              <a:t>中每个</a:t>
            </a:r>
            <a:r>
              <a:rPr lang="en-US" altLang="zh-CN" sz="2000">
                <a:solidFill>
                  <a:schemeClr val="tx2"/>
                </a:solidFill>
                <a:ea typeface="宋体" panose="02010600030101010101" pitchFamily="2" charset="-122"/>
                <a:sym typeface="+mn-ea"/>
              </a:rPr>
              <a:t>“6”</a:t>
            </a:r>
            <a:r>
              <a:rPr lang="zh-CN" altLang="en-US" sz="2000" dirty="0">
                <a:solidFill>
                  <a:schemeClr val="tx2"/>
                </a:solidFill>
                <a:ea typeface="宋体" panose="02010600030101010101" pitchFamily="2" charset="-122"/>
                <a:sym typeface="+mn-ea"/>
              </a:rPr>
              <a:t>代表的值是不同的。第</a:t>
            </a:r>
            <a:r>
              <a:rPr lang="en-US" altLang="zh-CN" sz="2000">
                <a:solidFill>
                  <a:schemeClr val="tx2"/>
                </a:solidFill>
                <a:ea typeface="宋体" panose="02010600030101010101" pitchFamily="2" charset="-122"/>
                <a:sym typeface="+mn-ea"/>
              </a:rPr>
              <a:t>1</a:t>
            </a:r>
            <a:r>
              <a:rPr lang="zh-CN" altLang="en-US" sz="2000" dirty="0">
                <a:solidFill>
                  <a:schemeClr val="tx2"/>
                </a:solidFill>
                <a:ea typeface="宋体" panose="02010600030101010101" pitchFamily="2" charset="-122"/>
                <a:sym typeface="+mn-ea"/>
              </a:rPr>
              <a:t>个</a:t>
            </a:r>
            <a:r>
              <a:rPr lang="en-US" altLang="zh-CN" sz="2000">
                <a:solidFill>
                  <a:schemeClr val="tx2"/>
                </a:solidFill>
                <a:ea typeface="宋体" panose="02010600030101010101" pitchFamily="2" charset="-122"/>
                <a:sym typeface="+mn-ea"/>
              </a:rPr>
              <a:t>6</a:t>
            </a:r>
            <a:r>
              <a:rPr lang="zh-CN" altLang="en-US" sz="2000" dirty="0">
                <a:solidFill>
                  <a:schemeClr val="tx2"/>
                </a:solidFill>
                <a:ea typeface="宋体" panose="02010600030101010101" pitchFamily="2" charset="-122"/>
                <a:sym typeface="+mn-ea"/>
              </a:rPr>
              <a:t>代表</a:t>
            </a:r>
            <a:r>
              <a:rPr lang="en-US" altLang="zh-CN" sz="2000">
                <a:solidFill>
                  <a:schemeClr val="tx2"/>
                </a:solidFill>
                <a:ea typeface="宋体" panose="02010600030101010101" pitchFamily="2" charset="-122"/>
                <a:sym typeface="+mn-ea"/>
              </a:rPr>
              <a:t>6*10</a:t>
            </a:r>
            <a:r>
              <a:rPr lang="en-US" altLang="zh-CN" sz="2000" baseline="30000">
                <a:solidFill>
                  <a:schemeClr val="tx2"/>
                </a:solidFill>
                <a:ea typeface="宋体" panose="02010600030101010101" pitchFamily="2" charset="-122"/>
                <a:sym typeface="+mn-ea"/>
              </a:rPr>
              <a:t>3</a:t>
            </a:r>
            <a:r>
              <a:rPr lang="en-US" altLang="zh-CN" sz="2000">
                <a:solidFill>
                  <a:schemeClr val="tx2"/>
                </a:solidFill>
                <a:ea typeface="宋体" panose="02010600030101010101" pitchFamily="2" charset="-122"/>
                <a:sym typeface="+mn-ea"/>
              </a:rPr>
              <a:t>，</a:t>
            </a:r>
            <a:r>
              <a:rPr lang="zh-CN" altLang="en-US" sz="2000" dirty="0">
                <a:solidFill>
                  <a:schemeClr val="tx2"/>
                </a:solidFill>
                <a:ea typeface="宋体" panose="02010600030101010101" pitchFamily="2" charset="-122"/>
                <a:sym typeface="+mn-ea"/>
              </a:rPr>
              <a:t>第</a:t>
            </a:r>
            <a:r>
              <a:rPr lang="en-US" altLang="zh-CN" sz="2000">
                <a:solidFill>
                  <a:schemeClr val="tx2"/>
                </a:solidFill>
                <a:ea typeface="宋体" panose="02010600030101010101" pitchFamily="2" charset="-122"/>
                <a:sym typeface="+mn-ea"/>
              </a:rPr>
              <a:t>2</a:t>
            </a:r>
            <a:r>
              <a:rPr lang="zh-CN" altLang="en-US" sz="2000" dirty="0">
                <a:solidFill>
                  <a:schemeClr val="tx2"/>
                </a:solidFill>
                <a:ea typeface="宋体" panose="02010600030101010101" pitchFamily="2" charset="-122"/>
                <a:sym typeface="+mn-ea"/>
              </a:rPr>
              <a:t>个</a:t>
            </a:r>
            <a:r>
              <a:rPr lang="en-US" altLang="zh-CN" sz="2000">
                <a:solidFill>
                  <a:schemeClr val="tx2"/>
                </a:solidFill>
                <a:ea typeface="宋体" panose="02010600030101010101" pitchFamily="2" charset="-122"/>
                <a:sym typeface="+mn-ea"/>
              </a:rPr>
              <a:t>6</a:t>
            </a:r>
            <a:r>
              <a:rPr lang="zh-CN" altLang="en-US" sz="2000" dirty="0">
                <a:solidFill>
                  <a:schemeClr val="tx2"/>
                </a:solidFill>
                <a:ea typeface="宋体" panose="02010600030101010101" pitchFamily="2" charset="-122"/>
                <a:sym typeface="+mn-ea"/>
              </a:rPr>
              <a:t>代表</a:t>
            </a:r>
            <a:r>
              <a:rPr lang="en-US" altLang="zh-CN" sz="2000">
                <a:solidFill>
                  <a:schemeClr val="tx2"/>
                </a:solidFill>
                <a:ea typeface="宋体" panose="02010600030101010101" pitchFamily="2" charset="-122"/>
                <a:sym typeface="+mn-ea"/>
              </a:rPr>
              <a:t>6*10</a:t>
            </a:r>
            <a:r>
              <a:rPr lang="en-US" altLang="zh-CN" sz="2000" baseline="30000">
                <a:solidFill>
                  <a:schemeClr val="tx2"/>
                </a:solidFill>
                <a:ea typeface="宋体" panose="02010600030101010101" pitchFamily="2" charset="-122"/>
                <a:sym typeface="+mn-ea"/>
              </a:rPr>
              <a:t>2</a:t>
            </a:r>
            <a:r>
              <a:rPr lang="en-US" altLang="zh-CN" sz="2000">
                <a:solidFill>
                  <a:schemeClr val="tx2"/>
                </a:solidFill>
                <a:ea typeface="宋体" panose="02010600030101010101" pitchFamily="2" charset="-122"/>
                <a:sym typeface="+mn-ea"/>
              </a:rPr>
              <a:t>，</a:t>
            </a:r>
            <a:r>
              <a:rPr lang="zh-CN" altLang="en-US" sz="2000" dirty="0">
                <a:solidFill>
                  <a:schemeClr val="tx2"/>
                </a:solidFill>
                <a:ea typeface="宋体" panose="02010600030101010101" pitchFamily="2" charset="-122"/>
                <a:sym typeface="+mn-ea"/>
              </a:rPr>
              <a:t>第</a:t>
            </a:r>
            <a:r>
              <a:rPr lang="en-US" altLang="zh-CN" sz="2000">
                <a:solidFill>
                  <a:schemeClr val="tx2"/>
                </a:solidFill>
                <a:ea typeface="宋体" panose="02010600030101010101" pitchFamily="2" charset="-122"/>
                <a:sym typeface="+mn-ea"/>
              </a:rPr>
              <a:t>3</a:t>
            </a:r>
            <a:r>
              <a:rPr lang="zh-CN" altLang="en-US" sz="2000" dirty="0">
                <a:solidFill>
                  <a:schemeClr val="tx2"/>
                </a:solidFill>
                <a:ea typeface="宋体" panose="02010600030101010101" pitchFamily="2" charset="-122"/>
                <a:sym typeface="+mn-ea"/>
              </a:rPr>
              <a:t>个</a:t>
            </a:r>
            <a:r>
              <a:rPr lang="en-US" altLang="zh-CN" sz="2000">
                <a:solidFill>
                  <a:schemeClr val="tx2"/>
                </a:solidFill>
                <a:ea typeface="宋体" panose="02010600030101010101" pitchFamily="2" charset="-122"/>
                <a:sym typeface="+mn-ea"/>
              </a:rPr>
              <a:t>6</a:t>
            </a:r>
            <a:r>
              <a:rPr lang="zh-CN" altLang="en-US" sz="2000" dirty="0">
                <a:solidFill>
                  <a:schemeClr val="tx2"/>
                </a:solidFill>
                <a:ea typeface="宋体" panose="02010600030101010101" pitchFamily="2" charset="-122"/>
                <a:sym typeface="+mn-ea"/>
              </a:rPr>
              <a:t>代表</a:t>
            </a:r>
            <a:r>
              <a:rPr lang="en-US" altLang="zh-CN" sz="2000">
                <a:solidFill>
                  <a:schemeClr val="tx2"/>
                </a:solidFill>
                <a:ea typeface="宋体" panose="02010600030101010101" pitchFamily="2" charset="-122"/>
                <a:sym typeface="+mn-ea"/>
              </a:rPr>
              <a:t>6*10</a:t>
            </a:r>
            <a:r>
              <a:rPr lang="en-US" altLang="zh-CN" sz="2000" baseline="30000">
                <a:solidFill>
                  <a:schemeClr val="tx2"/>
                </a:solidFill>
                <a:ea typeface="宋体" panose="02010600030101010101" pitchFamily="2" charset="-122"/>
                <a:sym typeface="+mn-ea"/>
              </a:rPr>
              <a:t>1</a:t>
            </a:r>
            <a:r>
              <a:rPr lang="en-US" altLang="zh-CN" sz="2000">
                <a:solidFill>
                  <a:schemeClr val="tx2"/>
                </a:solidFill>
                <a:ea typeface="宋体" panose="02010600030101010101" pitchFamily="2" charset="-122"/>
                <a:sym typeface="+mn-ea"/>
              </a:rPr>
              <a:t>，</a:t>
            </a:r>
            <a:r>
              <a:rPr lang="zh-CN" altLang="en-US" sz="2000" dirty="0">
                <a:solidFill>
                  <a:schemeClr val="tx2"/>
                </a:solidFill>
                <a:ea typeface="宋体" panose="02010600030101010101" pitchFamily="2" charset="-122"/>
                <a:sym typeface="+mn-ea"/>
              </a:rPr>
              <a:t>第</a:t>
            </a:r>
            <a:r>
              <a:rPr lang="en-US" altLang="zh-CN" sz="2000">
                <a:solidFill>
                  <a:schemeClr val="tx2"/>
                </a:solidFill>
                <a:ea typeface="宋体" panose="02010600030101010101" pitchFamily="2" charset="-122"/>
                <a:sym typeface="+mn-ea"/>
              </a:rPr>
              <a:t>4</a:t>
            </a:r>
            <a:r>
              <a:rPr lang="zh-CN" altLang="en-US" sz="2000" dirty="0">
                <a:solidFill>
                  <a:schemeClr val="tx2"/>
                </a:solidFill>
                <a:ea typeface="宋体" panose="02010600030101010101" pitchFamily="2" charset="-122"/>
                <a:sym typeface="+mn-ea"/>
              </a:rPr>
              <a:t>个</a:t>
            </a:r>
            <a:r>
              <a:rPr lang="en-US" altLang="zh-CN" sz="2000">
                <a:solidFill>
                  <a:schemeClr val="tx2"/>
                </a:solidFill>
                <a:ea typeface="宋体" panose="02010600030101010101" pitchFamily="2" charset="-122"/>
                <a:sym typeface="+mn-ea"/>
              </a:rPr>
              <a:t>6</a:t>
            </a:r>
            <a:r>
              <a:rPr lang="zh-CN" altLang="en-US" sz="2000" dirty="0">
                <a:solidFill>
                  <a:schemeClr val="tx2"/>
                </a:solidFill>
                <a:ea typeface="宋体" panose="02010600030101010101" pitchFamily="2" charset="-122"/>
                <a:sym typeface="+mn-ea"/>
              </a:rPr>
              <a:t>代表</a:t>
            </a:r>
            <a:r>
              <a:rPr lang="en-US" altLang="zh-CN" sz="2000">
                <a:solidFill>
                  <a:schemeClr val="tx2"/>
                </a:solidFill>
                <a:ea typeface="宋体" panose="02010600030101010101" pitchFamily="2" charset="-122"/>
                <a:sym typeface="+mn-ea"/>
              </a:rPr>
              <a:t>6*10</a:t>
            </a:r>
            <a:r>
              <a:rPr lang="en-US" altLang="zh-CN" sz="2000" baseline="30000">
                <a:solidFill>
                  <a:schemeClr val="tx2"/>
                </a:solidFill>
                <a:ea typeface="宋体" panose="02010600030101010101" pitchFamily="2" charset="-122"/>
                <a:sym typeface="+mn-ea"/>
              </a:rPr>
              <a:t>0</a:t>
            </a:r>
            <a:r>
              <a:rPr lang="en-US" altLang="zh-CN" sz="2000">
                <a:solidFill>
                  <a:schemeClr val="tx2"/>
                </a:solidFill>
                <a:ea typeface="宋体" panose="02010600030101010101" pitchFamily="2" charset="-122"/>
                <a:sym typeface="+mn-ea"/>
              </a:rPr>
              <a:t>。</a:t>
            </a:r>
            <a:endParaRPr lang="zh-CN" altLang="en-US" sz="2000" dirty="0">
              <a:solidFill>
                <a:schemeClr val="tx2"/>
              </a:solidFill>
              <a:ea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 name=" 184"/>
          <p:cNvSpPr/>
          <p:nvPr/>
        </p:nvSpPr>
        <p:spPr>
          <a:xfrm>
            <a:off x="2168525" y="1591310"/>
            <a:ext cx="3738245" cy="379031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3200">
                <a:solidFill>
                  <a:schemeClr val="tx1"/>
                </a:solidFill>
                <a:sym typeface="+mn-ea"/>
              </a:rPr>
              <a:t>常用的数制有</a:t>
            </a:r>
            <a:endParaRPr lang="zh-CN" altLang="en-US" sz="3200">
              <a:solidFill>
                <a:schemeClr val="tx1"/>
              </a:solidFill>
              <a:sym typeface="+mn-ea"/>
            </a:endParaRPr>
          </a:p>
        </p:txBody>
      </p:sp>
      <p:sp>
        <p:nvSpPr>
          <p:cNvPr id="8" name=" 8"/>
          <p:cNvSpPr/>
          <p:nvPr/>
        </p:nvSpPr>
        <p:spPr>
          <a:xfrm>
            <a:off x="6445250" y="1165860"/>
            <a:ext cx="1656080" cy="165608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a:solidFill>
                  <a:schemeClr val="tx1"/>
                </a:solidFill>
                <a:sym typeface="+mn-ea"/>
              </a:rPr>
              <a:t>十进制</a:t>
            </a:r>
            <a:endParaRPr lang="zh-CN" altLang="en-US">
              <a:solidFill>
                <a:schemeClr val="tx1"/>
              </a:solidFill>
              <a:sym typeface="+mn-ea"/>
            </a:endParaRPr>
          </a:p>
        </p:txBody>
      </p:sp>
      <p:sp>
        <p:nvSpPr>
          <p:cNvPr id="9" name=" 8"/>
          <p:cNvSpPr/>
          <p:nvPr/>
        </p:nvSpPr>
        <p:spPr>
          <a:xfrm>
            <a:off x="7694930" y="2150745"/>
            <a:ext cx="1656080" cy="165608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a:solidFill>
                  <a:schemeClr val="tx1"/>
                </a:solidFill>
                <a:sym typeface="+mn-ea"/>
              </a:rPr>
              <a:t>二进制</a:t>
            </a:r>
            <a:endParaRPr lang="zh-CN" altLang="en-US">
              <a:solidFill>
                <a:schemeClr val="tx1"/>
              </a:solidFill>
              <a:sym typeface="+mn-ea"/>
            </a:endParaRPr>
          </a:p>
        </p:txBody>
      </p:sp>
      <p:sp>
        <p:nvSpPr>
          <p:cNvPr id="10" name=" 8"/>
          <p:cNvSpPr/>
          <p:nvPr/>
        </p:nvSpPr>
        <p:spPr>
          <a:xfrm>
            <a:off x="7440930" y="3725545"/>
            <a:ext cx="1656080" cy="165608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a:solidFill>
                  <a:schemeClr val="tx1"/>
                </a:solidFill>
                <a:sym typeface="+mn-ea"/>
              </a:rPr>
              <a:t>八进制</a:t>
            </a:r>
            <a:endParaRPr lang="zh-CN" altLang="en-US">
              <a:solidFill>
                <a:schemeClr val="tx1"/>
              </a:solidFill>
              <a:sym typeface="+mn-ea"/>
            </a:endParaRPr>
          </a:p>
        </p:txBody>
      </p:sp>
      <p:sp>
        <p:nvSpPr>
          <p:cNvPr id="11" name=" 8"/>
          <p:cNvSpPr/>
          <p:nvPr/>
        </p:nvSpPr>
        <p:spPr>
          <a:xfrm>
            <a:off x="6186170" y="4709160"/>
            <a:ext cx="1656080" cy="165608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a:solidFill>
                  <a:schemeClr val="tx1"/>
                </a:solidFill>
                <a:sym typeface="+mn-ea"/>
              </a:rPr>
              <a:t>十六进制</a:t>
            </a:r>
            <a:endParaRPr lang="zh-CN" altLang="en-US">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59435" y="1762760"/>
            <a:ext cx="11358245" cy="4892675"/>
          </a:xfrm>
          <a:prstGeom prst="rect">
            <a:avLst/>
          </a:prstGeom>
          <a:noFill/>
        </p:spPr>
        <p:txBody>
          <a:bodyPr wrap="square" rtlCol="0" anchor="t">
            <a:spAutoFit/>
          </a:bodyPr>
          <a:p>
            <a:r>
              <a:rPr lang="zh-CN" altLang="en-US" sz="2400" dirty="0">
                <a:ea typeface="宋体" panose="02010600030101010101" pitchFamily="2" charset="-122"/>
                <a:sym typeface="+mn-ea"/>
              </a:rPr>
              <a:t>    </a:t>
            </a:r>
            <a:r>
              <a:rPr lang="zh-CN" altLang="en-US" sz="2400" dirty="0">
                <a:solidFill>
                  <a:srgbClr val="E62129"/>
                </a:solidFill>
                <a:ea typeface="宋体" panose="02010600030101010101" pitchFamily="2" charset="-122"/>
                <a:sym typeface="+mn-ea"/>
              </a:rPr>
              <a:t>十进制数及其特点</a:t>
            </a:r>
            <a:endParaRPr lang="zh-CN" altLang="en-US" sz="2400" dirty="0">
              <a:solidFill>
                <a:srgbClr val="E62129"/>
              </a:solidFill>
              <a:ea typeface="宋体" panose="02010600030101010101" pitchFamily="2" charset="-122"/>
              <a:sym typeface="+mn-ea"/>
            </a:endParaRPr>
          </a:p>
          <a:p>
            <a:endParaRPr lang="zh-CN" altLang="en-US" sz="2400" dirty="0">
              <a:ea typeface="宋体" panose="02010600030101010101" pitchFamily="2" charset="-122"/>
              <a:sym typeface="+mn-ea"/>
            </a:endParaRPr>
          </a:p>
          <a:p>
            <a:br>
              <a:rPr lang="zh-CN" altLang="en-US" sz="2400" dirty="0">
                <a:ea typeface="宋体" panose="02010600030101010101" pitchFamily="2" charset="-122"/>
                <a:sym typeface="+mn-ea"/>
              </a:rPr>
            </a:br>
            <a:r>
              <a:rPr lang="zh-CN" altLang="en-US" sz="2400" dirty="0">
                <a:ea typeface="宋体" panose="02010600030101010101" pitchFamily="2" charset="-122"/>
                <a:sym typeface="+mn-ea"/>
              </a:rPr>
              <a:t>    十进制数</a:t>
            </a:r>
            <a:r>
              <a:rPr lang="en-US" altLang="zh-CN" sz="2400">
                <a:ea typeface="宋体" panose="02010600030101010101" pitchFamily="2" charset="-122"/>
                <a:sym typeface="+mn-ea"/>
              </a:rPr>
              <a:t>(Decimal notation)</a:t>
            </a:r>
            <a:r>
              <a:rPr lang="zh-CN" altLang="en-US" sz="2400" dirty="0">
                <a:ea typeface="宋体" panose="02010600030101010101" pitchFamily="2" charset="-122"/>
                <a:sym typeface="+mn-ea"/>
              </a:rPr>
              <a:t>的基本特点是</a:t>
            </a:r>
            <a:r>
              <a:rPr lang="zh-CN" altLang="en-US" sz="2400" dirty="0">
                <a:solidFill>
                  <a:srgbClr val="FF0000"/>
                </a:solidFill>
                <a:ea typeface="宋体" panose="02010600030101010101" pitchFamily="2" charset="-122"/>
                <a:sym typeface="+mn-ea"/>
              </a:rPr>
              <a:t>基数为</a:t>
            </a:r>
            <a:r>
              <a:rPr lang="en-US" altLang="zh-CN" sz="2400">
                <a:solidFill>
                  <a:srgbClr val="FF0000"/>
                </a:solidFill>
                <a:ea typeface="宋体" panose="02010600030101010101" pitchFamily="2" charset="-122"/>
                <a:sym typeface="+mn-ea"/>
              </a:rPr>
              <a:t>10</a:t>
            </a:r>
            <a:r>
              <a:rPr lang="zh-CN" altLang="en-US" sz="2400" dirty="0">
                <a:ea typeface="宋体" panose="02010600030101010101" pitchFamily="2" charset="-122"/>
                <a:sym typeface="+mn-ea"/>
              </a:rPr>
              <a:t>，用十个数码</a:t>
            </a:r>
            <a:r>
              <a:rPr lang="en-US" altLang="zh-CN" sz="2400">
                <a:ea typeface="宋体" panose="02010600030101010101" pitchFamily="2" charset="-122"/>
                <a:sym typeface="+mn-ea"/>
              </a:rPr>
              <a:t>0</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1</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2</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3</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4</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5</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6</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7</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8</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9</a:t>
            </a:r>
            <a:r>
              <a:rPr lang="zh-CN" altLang="en-US" sz="2400" dirty="0">
                <a:ea typeface="宋体" panose="02010600030101010101" pitchFamily="2" charset="-122"/>
                <a:sym typeface="+mn-ea"/>
              </a:rPr>
              <a:t>来表示，且</a:t>
            </a:r>
            <a:r>
              <a:rPr lang="zh-CN" altLang="en-US" sz="2400" dirty="0">
                <a:solidFill>
                  <a:srgbClr val="FF0000"/>
                </a:solidFill>
                <a:ea typeface="宋体" panose="02010600030101010101" pitchFamily="2" charset="-122"/>
                <a:sym typeface="+mn-ea"/>
              </a:rPr>
              <a:t>逢十进一</a:t>
            </a:r>
            <a:r>
              <a:rPr lang="zh-CN" altLang="en-US" sz="2400" dirty="0">
                <a:ea typeface="宋体" panose="02010600030101010101" pitchFamily="2" charset="-122"/>
                <a:sym typeface="+mn-ea"/>
              </a:rPr>
              <a:t>，各位的位权是以</a:t>
            </a:r>
            <a:r>
              <a:rPr lang="en-US" altLang="zh-CN" sz="2400">
                <a:solidFill>
                  <a:srgbClr val="FF0000"/>
                </a:solidFill>
                <a:ea typeface="宋体" panose="02010600030101010101" pitchFamily="2" charset="-122"/>
                <a:sym typeface="+mn-ea"/>
              </a:rPr>
              <a:t>10</a:t>
            </a:r>
            <a:r>
              <a:rPr lang="zh-CN" altLang="en-US" sz="2400" dirty="0">
                <a:solidFill>
                  <a:srgbClr val="FF0000"/>
                </a:solidFill>
                <a:ea typeface="宋体" panose="02010600030101010101" pitchFamily="2" charset="-122"/>
                <a:sym typeface="+mn-ea"/>
              </a:rPr>
              <a:t>为底的幂</a:t>
            </a:r>
            <a:r>
              <a:rPr lang="zh-CN" altLang="en-US" sz="2400" dirty="0">
                <a:ea typeface="宋体" panose="02010600030101010101" pitchFamily="2" charset="-122"/>
                <a:sym typeface="+mn-ea"/>
              </a:rPr>
              <a:t>。</a:t>
            </a:r>
            <a:endParaRPr lang="zh-CN" altLang="en-US" sz="2400" dirty="0">
              <a:ea typeface="宋体" panose="02010600030101010101" pitchFamily="2" charset="-122"/>
              <a:sym typeface="+mn-ea"/>
            </a:endParaRPr>
          </a:p>
          <a:p>
            <a:endParaRPr lang="zh-CN" altLang="en-US" sz="2400" dirty="0">
              <a:ea typeface="宋体" panose="02010600030101010101" pitchFamily="2" charset="-122"/>
              <a:sym typeface="+mn-ea"/>
            </a:endParaRPr>
          </a:p>
          <a:p>
            <a:br>
              <a:rPr lang="zh-CN" altLang="en-US" sz="2400" dirty="0">
                <a:ea typeface="宋体" panose="02010600030101010101" pitchFamily="2" charset="-122"/>
                <a:sym typeface="+mn-ea"/>
              </a:rPr>
            </a:br>
            <a:r>
              <a:rPr lang="zh-CN" altLang="en-US" sz="2400" dirty="0">
                <a:ea typeface="宋体" panose="02010600030101010101" pitchFamily="2" charset="-122"/>
                <a:sym typeface="+mn-ea"/>
              </a:rPr>
              <a:t>    例如，我们可以将十进制数</a:t>
            </a:r>
            <a:r>
              <a:rPr lang="en-US" altLang="zh-CN" sz="2400">
                <a:ea typeface="宋体" panose="02010600030101010101" pitchFamily="2" charset="-122"/>
                <a:sym typeface="+mn-ea"/>
              </a:rPr>
              <a:t>(2836.52)</a:t>
            </a:r>
            <a:r>
              <a:rPr lang="en-US" altLang="zh-CN" sz="2400" baseline="-25000">
                <a:ea typeface="宋体" panose="02010600030101010101" pitchFamily="2" charset="-122"/>
                <a:sym typeface="+mn-ea"/>
              </a:rPr>
              <a:t>10</a:t>
            </a:r>
            <a:r>
              <a:rPr lang="zh-CN" altLang="en-US" sz="2400" dirty="0">
                <a:ea typeface="宋体" panose="02010600030101010101" pitchFamily="2" charset="-122"/>
                <a:sym typeface="+mn-ea"/>
              </a:rPr>
              <a:t>表示为：</a:t>
            </a:r>
            <a:endParaRPr lang="zh-CN" altLang="en-US" sz="2400" dirty="0">
              <a:ea typeface="宋体" panose="02010600030101010101" pitchFamily="2" charset="-122"/>
              <a:sym typeface="+mn-ea"/>
            </a:endParaRPr>
          </a:p>
          <a:p>
            <a:r>
              <a:rPr lang="zh-CN" altLang="en-US" sz="2400" dirty="0">
                <a:ea typeface="宋体" panose="02010600030101010101" pitchFamily="2" charset="-122"/>
                <a:sym typeface="+mn-ea"/>
              </a:rPr>
              <a:t>    </a:t>
            </a:r>
            <a:r>
              <a:rPr lang="en-US" altLang="zh-CN" sz="2400">
                <a:ea typeface="宋体" panose="02010600030101010101" pitchFamily="2" charset="-122"/>
                <a:sym typeface="+mn-ea"/>
              </a:rPr>
              <a:t>(2836.52)</a:t>
            </a:r>
            <a:r>
              <a:rPr lang="en-US" altLang="zh-CN" sz="2400" baseline="-25000">
                <a:ea typeface="宋体" panose="02010600030101010101" pitchFamily="2" charset="-122"/>
                <a:sym typeface="+mn-ea"/>
              </a:rPr>
              <a:t>10</a:t>
            </a:r>
            <a:r>
              <a:rPr lang="en-US" altLang="zh-CN" sz="2400">
                <a:ea typeface="宋体" panose="02010600030101010101" pitchFamily="2" charset="-122"/>
                <a:sym typeface="+mn-ea"/>
              </a:rPr>
              <a:t>=2×10</a:t>
            </a:r>
            <a:r>
              <a:rPr lang="en-US" altLang="zh-CN" sz="2400" baseline="30000">
                <a:ea typeface="宋体" panose="02010600030101010101" pitchFamily="2" charset="-122"/>
                <a:sym typeface="+mn-ea"/>
              </a:rPr>
              <a:t>3</a:t>
            </a:r>
            <a:r>
              <a:rPr lang="en-US" altLang="zh-CN" sz="2400">
                <a:ea typeface="宋体" panose="02010600030101010101" pitchFamily="2" charset="-122"/>
                <a:sym typeface="+mn-ea"/>
              </a:rPr>
              <a:t>+8×10</a:t>
            </a:r>
            <a:r>
              <a:rPr lang="en-US" altLang="zh-CN" sz="2400" baseline="30000">
                <a:ea typeface="宋体" panose="02010600030101010101" pitchFamily="2" charset="-122"/>
                <a:sym typeface="+mn-ea"/>
              </a:rPr>
              <a:t>2</a:t>
            </a:r>
            <a:r>
              <a:rPr lang="en-US" altLang="zh-CN" sz="2400">
                <a:ea typeface="宋体" panose="02010600030101010101" pitchFamily="2" charset="-122"/>
                <a:sym typeface="+mn-ea"/>
              </a:rPr>
              <a:t>+3×10</a:t>
            </a:r>
            <a:r>
              <a:rPr lang="en-US" altLang="zh-CN" sz="2400" baseline="30000">
                <a:ea typeface="宋体" panose="02010600030101010101" pitchFamily="2" charset="-122"/>
                <a:sym typeface="+mn-ea"/>
              </a:rPr>
              <a:t>1</a:t>
            </a:r>
            <a:r>
              <a:rPr lang="en-US" altLang="zh-CN" sz="2400">
                <a:ea typeface="宋体" panose="02010600030101010101" pitchFamily="2" charset="-122"/>
                <a:sym typeface="+mn-ea"/>
              </a:rPr>
              <a:t>+6×10</a:t>
            </a:r>
            <a:r>
              <a:rPr lang="en-US" altLang="zh-CN" sz="2400" baseline="30000">
                <a:ea typeface="宋体" panose="02010600030101010101" pitchFamily="2" charset="-122"/>
                <a:sym typeface="+mn-ea"/>
              </a:rPr>
              <a:t>0</a:t>
            </a:r>
            <a:r>
              <a:rPr lang="en-US" altLang="zh-CN" sz="2400">
                <a:ea typeface="宋体" panose="02010600030101010101" pitchFamily="2" charset="-122"/>
                <a:sym typeface="+mn-ea"/>
              </a:rPr>
              <a:t>+5×10</a:t>
            </a:r>
            <a:r>
              <a:rPr lang="en-US" altLang="zh-CN" sz="2400" baseline="30000">
                <a:ea typeface="宋体" panose="02010600030101010101" pitchFamily="2" charset="-122"/>
                <a:sym typeface="+mn-ea"/>
              </a:rPr>
              <a:t>-1</a:t>
            </a:r>
            <a:r>
              <a:rPr lang="en-US" altLang="zh-CN" sz="2400">
                <a:ea typeface="宋体" panose="02010600030101010101" pitchFamily="2" charset="-122"/>
                <a:sym typeface="+mn-ea"/>
              </a:rPr>
              <a:t>+2×10</a:t>
            </a:r>
            <a:r>
              <a:rPr lang="en-US" altLang="zh-CN" sz="2400" baseline="30000">
                <a:ea typeface="宋体" panose="02010600030101010101" pitchFamily="2" charset="-122"/>
                <a:sym typeface="+mn-ea"/>
              </a:rPr>
              <a:t>-2</a:t>
            </a:r>
            <a:r>
              <a:rPr lang="zh-CN" altLang="en-US" sz="2400" dirty="0">
                <a:ea typeface="宋体" panose="02010600030101010101" pitchFamily="2" charset="-122"/>
                <a:sym typeface="+mn-ea"/>
              </a:rPr>
              <a:t> </a:t>
            </a:r>
            <a:endParaRPr lang="zh-CN" altLang="en-US" sz="2400" dirty="0">
              <a:ea typeface="宋体" panose="02010600030101010101" pitchFamily="2" charset="-122"/>
              <a:sym typeface="+mn-ea"/>
            </a:endParaRPr>
          </a:p>
          <a:p>
            <a:endParaRPr lang="zh-CN" altLang="en-US" sz="2400" dirty="0">
              <a:ea typeface="宋体" panose="02010600030101010101" pitchFamily="2" charset="-122"/>
              <a:sym typeface="+mn-ea"/>
            </a:endParaRPr>
          </a:p>
          <a:p>
            <a:r>
              <a:rPr lang="zh-CN" altLang="en-US" sz="2400" dirty="0">
                <a:ea typeface="宋体" panose="02010600030101010101" pitchFamily="2" charset="-122"/>
                <a:sym typeface="+mn-ea"/>
              </a:rPr>
              <a:t>这个式子我们称之为十进制数</a:t>
            </a:r>
            <a:r>
              <a:rPr lang="en-US" altLang="zh-CN" sz="2400">
                <a:ea typeface="宋体" panose="02010600030101010101" pitchFamily="2" charset="-122"/>
                <a:sym typeface="+mn-ea"/>
              </a:rPr>
              <a:t>2836.52</a:t>
            </a:r>
            <a:r>
              <a:rPr lang="zh-CN" altLang="en-US" sz="2400" dirty="0">
                <a:ea typeface="宋体" panose="02010600030101010101" pitchFamily="2" charset="-122"/>
                <a:sym typeface="+mn-ea"/>
              </a:rPr>
              <a:t>的按位权展开式。</a:t>
            </a:r>
            <a:br>
              <a:rPr lang="zh-CN" altLang="en-US" sz="2400" dirty="0">
                <a:ea typeface="宋体" panose="02010600030101010101" pitchFamily="2" charset="-122"/>
                <a:sym typeface="+mn-ea"/>
              </a:rPr>
            </a:br>
            <a:endParaRPr lang="zh-CN" altLang="en-US" sz="2400" b="0" dirty="0">
              <a:solidFill>
                <a:schemeClr val="tx2"/>
              </a:solidFill>
              <a:ea typeface="宋体" panose="02010600030101010101" pitchFamily="2" charset="-122"/>
            </a:endParaRPr>
          </a:p>
          <a:p>
            <a:endParaRPr lang="zh-CN" altLang="en-US" sz="2400" dirty="0">
              <a:ea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96645" y="1722120"/>
            <a:ext cx="8473440" cy="4154170"/>
          </a:xfrm>
          <a:prstGeom prst="rect">
            <a:avLst/>
          </a:prstGeom>
          <a:noFill/>
        </p:spPr>
        <p:txBody>
          <a:bodyPr wrap="square" rtlCol="0">
            <a:spAutoFit/>
          </a:bodyPr>
          <a:p>
            <a:r>
              <a:rPr lang="zh-CN" altLang="en-US" sz="2400" dirty="0">
                <a:solidFill>
                  <a:srgbClr val="FF0000"/>
                </a:solidFill>
                <a:ea typeface="宋体" panose="02010600030101010101" pitchFamily="2" charset="-122"/>
                <a:sym typeface="+mn-ea"/>
              </a:rPr>
              <a:t>二进制数及其特点</a:t>
            </a:r>
            <a:r>
              <a:rPr lang="zh-CN" altLang="en-US" sz="2400" dirty="0">
                <a:ea typeface="宋体" panose="02010600030101010101" pitchFamily="2" charset="-122"/>
                <a:sym typeface="+mn-ea"/>
              </a:rPr>
              <a:t>：</a:t>
            </a:r>
            <a:endParaRPr lang="zh-CN" altLang="en-US" sz="2400" dirty="0">
              <a:ea typeface="宋体" panose="02010600030101010101" pitchFamily="2" charset="-122"/>
              <a:sym typeface="+mn-ea"/>
            </a:endParaRPr>
          </a:p>
          <a:p>
            <a:endParaRPr lang="zh-CN" altLang="en-US" sz="2400" dirty="0">
              <a:ea typeface="宋体" panose="02010600030101010101" pitchFamily="2" charset="-122"/>
              <a:sym typeface="+mn-ea"/>
            </a:endParaRPr>
          </a:p>
          <a:p>
            <a:endParaRPr lang="zh-CN" altLang="en-US" sz="2400" dirty="0">
              <a:ea typeface="宋体" panose="02010600030101010101" pitchFamily="2" charset="-122"/>
              <a:sym typeface="+mn-ea"/>
            </a:endParaRPr>
          </a:p>
          <a:p>
            <a:r>
              <a:rPr lang="zh-CN" altLang="en-US" sz="2400" dirty="0">
                <a:ea typeface="宋体" panose="02010600030101010101" pitchFamily="2" charset="-122"/>
                <a:sym typeface="+mn-ea"/>
              </a:rPr>
              <a:t>      二进制数</a:t>
            </a:r>
            <a:r>
              <a:rPr lang="en-US" altLang="zh-CN" sz="2400">
                <a:ea typeface="宋体" panose="02010600030101010101" pitchFamily="2" charset="-122"/>
                <a:sym typeface="+mn-ea"/>
              </a:rPr>
              <a:t>(Binary notation)</a:t>
            </a:r>
            <a:r>
              <a:rPr lang="zh-CN" altLang="en-US" sz="2400" dirty="0">
                <a:ea typeface="宋体" panose="02010600030101010101" pitchFamily="2" charset="-122"/>
                <a:sym typeface="+mn-ea"/>
              </a:rPr>
              <a:t>的基本特点是基数为</a:t>
            </a:r>
            <a:r>
              <a:rPr lang="en-US" altLang="zh-CN" sz="2400">
                <a:solidFill>
                  <a:srgbClr val="FF0000"/>
                </a:solidFill>
                <a:ea typeface="宋体" panose="02010600030101010101" pitchFamily="2" charset="-122"/>
                <a:sym typeface="+mn-ea"/>
              </a:rPr>
              <a:t>2</a:t>
            </a:r>
            <a:r>
              <a:rPr lang="zh-CN" altLang="en-US" sz="2400" dirty="0">
                <a:ea typeface="宋体" panose="02010600030101010101" pitchFamily="2" charset="-122"/>
                <a:sym typeface="+mn-ea"/>
              </a:rPr>
              <a:t>，用两个数码</a:t>
            </a:r>
            <a:r>
              <a:rPr lang="en-US" altLang="zh-CN" sz="2400">
                <a:ea typeface="宋体" panose="02010600030101010101" pitchFamily="2" charset="-122"/>
                <a:sym typeface="+mn-ea"/>
              </a:rPr>
              <a:t>0</a:t>
            </a:r>
            <a:r>
              <a:rPr lang="zh-CN" altLang="en-US" sz="2400" dirty="0">
                <a:ea typeface="宋体" panose="02010600030101010101" pitchFamily="2" charset="-122"/>
                <a:sym typeface="+mn-ea"/>
              </a:rPr>
              <a:t>，</a:t>
            </a:r>
            <a:r>
              <a:rPr lang="en-US" altLang="zh-CN" sz="2400">
                <a:ea typeface="宋体" panose="02010600030101010101" pitchFamily="2" charset="-122"/>
                <a:sym typeface="+mn-ea"/>
              </a:rPr>
              <a:t>1</a:t>
            </a:r>
            <a:r>
              <a:rPr lang="zh-CN" altLang="en-US" sz="2400" dirty="0">
                <a:ea typeface="宋体" panose="02010600030101010101" pitchFamily="2" charset="-122"/>
                <a:sym typeface="+mn-ea"/>
              </a:rPr>
              <a:t>来表示，且逢二进一，因此，对于 一个二进制的数而言，各位的位权是以</a:t>
            </a:r>
            <a:r>
              <a:rPr lang="en-US" altLang="zh-CN" sz="2400">
                <a:ea typeface="宋体" panose="02010600030101010101" pitchFamily="2" charset="-122"/>
                <a:sym typeface="+mn-ea"/>
              </a:rPr>
              <a:t>2</a:t>
            </a:r>
            <a:r>
              <a:rPr lang="zh-CN" altLang="en-US" sz="2400" dirty="0">
                <a:ea typeface="宋体" panose="02010600030101010101" pitchFamily="2" charset="-122"/>
                <a:sym typeface="+mn-ea"/>
              </a:rPr>
              <a:t>为底的幂。</a:t>
            </a:r>
            <a:endParaRPr lang="zh-CN" altLang="en-US" sz="2400" dirty="0">
              <a:ea typeface="宋体" panose="02010600030101010101" pitchFamily="2" charset="-122"/>
              <a:sym typeface="+mn-ea"/>
            </a:endParaRPr>
          </a:p>
          <a:p>
            <a:endParaRPr lang="zh-CN" altLang="en-US" sz="2400" dirty="0">
              <a:ea typeface="宋体" panose="02010600030101010101" pitchFamily="2" charset="-122"/>
              <a:sym typeface="+mn-ea"/>
            </a:endParaRPr>
          </a:p>
          <a:p>
            <a:br>
              <a:rPr lang="zh-CN" altLang="en-US" sz="2400" dirty="0">
                <a:ea typeface="宋体" panose="02010600030101010101" pitchFamily="2" charset="-122"/>
                <a:sym typeface="+mn-ea"/>
              </a:rPr>
            </a:br>
            <a:r>
              <a:rPr lang="zh-CN" altLang="en-US" sz="2400" dirty="0">
                <a:ea typeface="宋体" panose="02010600030101010101" pitchFamily="2" charset="-122"/>
                <a:sym typeface="+mn-ea"/>
              </a:rPr>
              <a:t>     例如：二进制数</a:t>
            </a:r>
            <a:r>
              <a:rPr lang="en-US" altLang="zh-CN" sz="2400">
                <a:ea typeface="宋体" panose="02010600030101010101" pitchFamily="2" charset="-122"/>
                <a:sym typeface="+mn-ea"/>
              </a:rPr>
              <a:t>(110.101)</a:t>
            </a:r>
            <a:r>
              <a:rPr lang="en-US" altLang="zh-CN" sz="2400" baseline="-25000">
                <a:ea typeface="宋体" panose="02010600030101010101" pitchFamily="2" charset="-122"/>
                <a:sym typeface="+mn-ea"/>
              </a:rPr>
              <a:t>2</a:t>
            </a:r>
            <a:r>
              <a:rPr lang="zh-CN" altLang="en-US" sz="2400" dirty="0">
                <a:ea typeface="宋体" panose="02010600030101010101" pitchFamily="2" charset="-122"/>
                <a:sym typeface="+mn-ea"/>
              </a:rPr>
              <a:t>可以表示为：</a:t>
            </a:r>
            <a:br>
              <a:rPr lang="zh-CN" altLang="en-US" sz="2400" dirty="0">
                <a:ea typeface="宋体" panose="02010600030101010101" pitchFamily="2" charset="-122"/>
                <a:sym typeface="+mn-ea"/>
              </a:rPr>
            </a:br>
            <a:r>
              <a:rPr lang="zh-CN" altLang="en-US" sz="2400" dirty="0">
                <a:ea typeface="宋体" panose="02010600030101010101" pitchFamily="2" charset="-122"/>
                <a:sym typeface="+mn-ea"/>
              </a:rPr>
              <a:t>     </a:t>
            </a:r>
            <a:r>
              <a:rPr lang="en-US" altLang="zh-CN" sz="2400">
                <a:ea typeface="宋体" panose="02010600030101010101" pitchFamily="2" charset="-122"/>
                <a:sym typeface="+mn-ea"/>
              </a:rPr>
              <a:t>(110.101)</a:t>
            </a:r>
            <a:r>
              <a:rPr lang="en-US" altLang="zh-CN" sz="2400" baseline="-25000">
                <a:ea typeface="宋体" panose="02010600030101010101" pitchFamily="2" charset="-122"/>
                <a:sym typeface="+mn-ea"/>
              </a:rPr>
              <a:t>2</a:t>
            </a:r>
            <a:r>
              <a:rPr lang="en-US" altLang="zh-CN" sz="2400">
                <a:ea typeface="宋体" panose="02010600030101010101" pitchFamily="2" charset="-122"/>
                <a:sym typeface="+mn-ea"/>
              </a:rPr>
              <a:t>=1×</a:t>
            </a:r>
            <a:r>
              <a:rPr lang="en-US" altLang="zh-CN" sz="2400">
                <a:solidFill>
                  <a:srgbClr val="FF0000"/>
                </a:solidFill>
                <a:ea typeface="宋体" panose="02010600030101010101" pitchFamily="2" charset="-122"/>
                <a:sym typeface="+mn-ea"/>
              </a:rPr>
              <a:t>2</a:t>
            </a:r>
            <a:r>
              <a:rPr lang="en-US" altLang="zh-CN" sz="2400" baseline="30000">
                <a:ea typeface="宋体" panose="02010600030101010101" pitchFamily="2" charset="-122"/>
                <a:sym typeface="+mn-ea"/>
              </a:rPr>
              <a:t>2</a:t>
            </a:r>
            <a:r>
              <a:rPr lang="zh-CN" altLang="en-US" sz="2400" dirty="0">
                <a:ea typeface="宋体" panose="02010600030101010101" pitchFamily="2" charset="-122"/>
                <a:sym typeface="+mn-ea"/>
              </a:rPr>
              <a:t> </a:t>
            </a:r>
            <a:r>
              <a:rPr lang="en-US" altLang="zh-CN" sz="2400">
                <a:ea typeface="宋体" panose="02010600030101010101" pitchFamily="2" charset="-122"/>
                <a:sym typeface="+mn-ea"/>
              </a:rPr>
              <a:t>+1×</a:t>
            </a:r>
            <a:r>
              <a:rPr lang="en-US" altLang="zh-CN" sz="2400">
                <a:solidFill>
                  <a:srgbClr val="FF0000"/>
                </a:solidFill>
                <a:ea typeface="宋体" panose="02010600030101010101" pitchFamily="2" charset="-122"/>
                <a:sym typeface="+mn-ea"/>
              </a:rPr>
              <a:t>2</a:t>
            </a:r>
            <a:r>
              <a:rPr lang="en-US" altLang="zh-CN" sz="2400" baseline="30000">
                <a:ea typeface="宋体" panose="02010600030101010101" pitchFamily="2" charset="-122"/>
                <a:sym typeface="+mn-ea"/>
              </a:rPr>
              <a:t>1</a:t>
            </a:r>
            <a:r>
              <a:rPr lang="zh-CN" altLang="en-US" sz="2400" dirty="0">
                <a:ea typeface="宋体" panose="02010600030101010101" pitchFamily="2" charset="-122"/>
                <a:sym typeface="+mn-ea"/>
              </a:rPr>
              <a:t> </a:t>
            </a:r>
            <a:r>
              <a:rPr lang="en-US" altLang="zh-CN" sz="2400">
                <a:ea typeface="宋体" panose="02010600030101010101" pitchFamily="2" charset="-122"/>
                <a:sym typeface="+mn-ea"/>
              </a:rPr>
              <a:t>+0×</a:t>
            </a:r>
            <a:r>
              <a:rPr lang="en-US" altLang="zh-CN" sz="2400">
                <a:solidFill>
                  <a:srgbClr val="FF0000"/>
                </a:solidFill>
                <a:ea typeface="宋体" panose="02010600030101010101" pitchFamily="2" charset="-122"/>
                <a:sym typeface="+mn-ea"/>
              </a:rPr>
              <a:t>2</a:t>
            </a:r>
            <a:r>
              <a:rPr lang="en-US" altLang="zh-CN" sz="2400" baseline="30000">
                <a:ea typeface="宋体" panose="02010600030101010101" pitchFamily="2" charset="-122"/>
                <a:sym typeface="+mn-ea"/>
              </a:rPr>
              <a:t>0</a:t>
            </a:r>
            <a:r>
              <a:rPr lang="en-US" altLang="zh-CN" sz="2400">
                <a:ea typeface="宋体" panose="02010600030101010101" pitchFamily="2" charset="-122"/>
                <a:sym typeface="+mn-ea"/>
              </a:rPr>
              <a:t>+1×</a:t>
            </a:r>
            <a:r>
              <a:rPr lang="en-US" altLang="zh-CN" sz="2400">
                <a:solidFill>
                  <a:srgbClr val="FF0000"/>
                </a:solidFill>
                <a:ea typeface="宋体" panose="02010600030101010101" pitchFamily="2" charset="-122"/>
                <a:sym typeface="+mn-ea"/>
              </a:rPr>
              <a:t>2</a:t>
            </a:r>
            <a:r>
              <a:rPr lang="en-US" altLang="zh-CN" sz="2400" baseline="30000">
                <a:ea typeface="宋体" panose="02010600030101010101" pitchFamily="2" charset="-122"/>
                <a:sym typeface="+mn-ea"/>
              </a:rPr>
              <a:t>-1</a:t>
            </a:r>
            <a:r>
              <a:rPr lang="zh-CN" altLang="en-US" sz="2400" dirty="0">
                <a:ea typeface="宋体" panose="02010600030101010101" pitchFamily="2" charset="-122"/>
                <a:sym typeface="+mn-ea"/>
              </a:rPr>
              <a:t> </a:t>
            </a:r>
            <a:r>
              <a:rPr lang="en-US" altLang="zh-CN" sz="2400">
                <a:ea typeface="宋体" panose="02010600030101010101" pitchFamily="2" charset="-122"/>
                <a:sym typeface="+mn-ea"/>
              </a:rPr>
              <a:t>+0×</a:t>
            </a:r>
            <a:r>
              <a:rPr lang="en-US" altLang="zh-CN" sz="2400">
                <a:solidFill>
                  <a:srgbClr val="FF0000"/>
                </a:solidFill>
                <a:ea typeface="宋体" panose="02010600030101010101" pitchFamily="2" charset="-122"/>
                <a:sym typeface="+mn-ea"/>
              </a:rPr>
              <a:t>2</a:t>
            </a:r>
            <a:r>
              <a:rPr lang="en-US" altLang="zh-CN" sz="2400" baseline="30000">
                <a:ea typeface="宋体" panose="02010600030101010101" pitchFamily="2" charset="-122"/>
                <a:sym typeface="+mn-ea"/>
              </a:rPr>
              <a:t>-2</a:t>
            </a:r>
            <a:r>
              <a:rPr lang="zh-CN" altLang="en-US" sz="2400" dirty="0">
                <a:ea typeface="宋体" panose="02010600030101010101" pitchFamily="2" charset="-122"/>
                <a:sym typeface="+mn-ea"/>
              </a:rPr>
              <a:t> </a:t>
            </a:r>
            <a:r>
              <a:rPr lang="en-US" altLang="zh-CN" sz="2400">
                <a:ea typeface="宋体" panose="02010600030101010101" pitchFamily="2" charset="-122"/>
                <a:sym typeface="+mn-ea"/>
              </a:rPr>
              <a:t>+1×</a:t>
            </a:r>
            <a:r>
              <a:rPr lang="en-US" altLang="zh-CN" sz="2400">
                <a:solidFill>
                  <a:srgbClr val="FF0000"/>
                </a:solidFill>
                <a:ea typeface="宋体" panose="02010600030101010101" pitchFamily="2" charset="-122"/>
                <a:sym typeface="+mn-ea"/>
              </a:rPr>
              <a:t>2</a:t>
            </a:r>
            <a:r>
              <a:rPr lang="en-US" altLang="zh-CN" sz="2400" baseline="30000">
                <a:ea typeface="宋体" panose="02010600030101010101" pitchFamily="2" charset="-122"/>
                <a:sym typeface="+mn-ea"/>
              </a:rPr>
              <a:t>-3</a:t>
            </a:r>
            <a:br>
              <a:rPr lang="zh-CN" altLang="en-US" sz="2400" dirty="0">
                <a:ea typeface="宋体" panose="02010600030101010101" pitchFamily="2" charset="-122"/>
                <a:sym typeface="+mn-ea"/>
              </a:rPr>
            </a:br>
            <a:endParaRPr lang="zh-CN" altLang="en-US" sz="2400" dirty="0">
              <a:ea typeface="宋体" panose="02010600030101010101" pitchFamily="2" charset="-122"/>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6178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6178"/>
  <p:tag name="KSO_WM_UNIT_VALUE" val="500"/>
  <p:tag name="KSO_WM_TEMPLATE_ASSEMBLE_XID" val="5eeccd1aa758c1ec0b708d84"/>
  <p:tag name="KSO_WM_TEMPLATE_ASSEMBLE_GROUPID" val="5eeccd1aa758c1ec0b708d84"/>
</p:tagLst>
</file>

<file path=ppt/tags/tag2.xml><?xml version="1.0" encoding="utf-8"?>
<p:tagLst xmlns:p="http://schemas.openxmlformats.org/presentationml/2006/main">
  <p:tag name="KSO_WM_UNIT_TABLE_BEAUTIFY" val="{f154fa82-b4cb-4dcc-9a9c-f9ce0d846439}"/>
  <p:tag name="KSO_WM_BEAUTIFY_FLAG" val="#wm#"/>
  <p:tag name="KSO_WM_UNIT_TYPE" val="β"/>
  <p:tag name="TABLE_SKINIDX" val="3"/>
  <p:tag name="TABLE_COLORIDX" val="g"/>
</p:tagLst>
</file>

<file path=ppt/tags/tag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6178_1*a*1"/>
  <p:tag name="KSO_WM_TEMPLATE_CATEGORY" val="diagram"/>
  <p:tag name="KSO_WM_TEMPLATE_INDEX" val="2020617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4bb90d9624e4f4b945baff48be77f70"/>
  <p:tag name="KSO_WM_ASSEMBLE_CHIP_INDEX" val="a76b72e9e1aa4cb8aeef85125b27a066"/>
  <p:tag name="KSO_WM_UNIT_TEXT_FILL_FORE_SCHEMECOLOR_INDEX_BRIGHTNESS" val="0"/>
  <p:tag name="KSO_WM_UNIT_TEXT_FILL_FORE_SCHEMECOLOR_INDEX" val="13"/>
  <p:tag name="KSO_WM_UNIT_TEXT_FILL_TYPE" val="1"/>
  <p:tag name="KSO_WM_TEMPLATE_ASSEMBLE_XID" val="5eeccd1aa758c1ec0b708d84"/>
  <p:tag name="KSO_WM_TEMPLATE_ASSEMBLE_GROUPID" val="5eeccd1aa758c1ec0b708d84"/>
</p:tagLst>
</file>

<file path=ppt/tags/tag4.xml><?xml version="1.0" encoding="utf-8"?>
<p:tagLst xmlns:p="http://schemas.openxmlformats.org/presentationml/2006/main">
  <p:tag name="KSO_WM_BEAUTIFY_FLAG" val="#wm#"/>
  <p:tag name="KSO_WM_TEMPLATE_CATEGORY" val="diagram"/>
  <p:tag name="KSO_WM_TEMPLATE_INDEX" val="20206178"/>
  <p:tag name="KSO_WM_SLIDE_LAYOUT_INFO" val="{&quot;direction&quot;:1,&quot;id&quot;:&quot;2020-06-19T22:35:11&quot;,&quot;maxSize&quot;:{&quot;size1&quot;:35},&quot;minSize&quot;:{&quot;size1&quot;:35},&quot;normalSize&quot;:{&quot;size1&quot;:35},&quot;subLayout&quot;:[{&quot;backgroundInfo&quot;:[{&quot;bottom&quot;:0,&quot;bottomAbs&quot;:false,&quot;left&quot;:0,&quot;leftAbs&quot;:false,&quot;right&quot;:-0.071428574600000003,&quot;rightAbs&quot;:false,&quot;top&quot;:0,&quot;topAbs&quot;:false,&quot;type&quot;:&quot;leftRight&quot;}],&quot;id&quot;:&quot;2020-06-19T22:35:11&quot;,&quot;margin&quot;:{&quot;bottom&quot;:2.752000093460083,&quot;left&quot;:2.1170001029968262,&quot;right&quot;:1.2699999809265137,&quot;top&quot;:2.6809999942779541},&quot;type&quot;:0},{&quot;id&quot;:&quot;2020-06-19T22:35:11&quot;,&quot;margin&quot;:{&quot;bottom&quot;:0,&quot;left&quot;:0.84700000286102295,&quot;right&quot;:0,&quot;top&quot;:0},&quot;type&quot;:0}],&quot;type&quot;:0}"/>
  <p:tag name="KSO_WM_SLIDE_BACKGROUND" val="[&quot;leftRight&quot;]"/>
  <p:tag name="KSO_WM_SLIDE_RATIO" val="1.777778"/>
  <p:tag name="KSO_WM_CHIP_INFOS" val="{&quot;layout_type&quot;:&quot;leftright&quot;,&quot;tags&quot;:{&quot;style&quot;:[&quot;商务&quot;,&quot;简约&quot;,&quot;文艺清新&quot;,&quot;卡通&quot;,&quot;欧美风&quot;,&quot;黑板风&quot;,&quot;渐变风&quot;,&quot;党政风&quot;]},&quot;slide_type&quot;:[&quot;text&quot;],&quot;aspect_ratio&quot;:&quot;16:9&quot;}"/>
  <p:tag name="KSO_WM_CHIP_XID" val="5e9e5c7a73d2384101fd9cdf"/>
  <p:tag name="KSO_WM_CHIP_FILLPROP" val="[[{&quot;fill_id&quot;:&quot;64c88a2f93074d78ad317745c10fcd9a&quot;,&quot;fill_align&quot;:&quot;cm&quot;,&quot;text_align&quot;:&quot;cm&quot;,&quot;text_direction&quot;:&quot;horizontal&quot;,&quot;chip_types&quot;:[&quot;diagram&quot;,&quot;picture&quot;,&quot;chart&quot;,&quot;table&quot;,&quot;video&quot;]},{&quot;fill_id&quot;:&quot;de16023a2a2f4285a53407bd63298359&quot;,&quot;fill_align&quot;:&quot;lm&quot;,&quot;text_align&quot;:&quot;lm&quot;,&quot;text_direction&quot;:&quot;horizontal&quot;,&quot;chip_types&quot;:[&quot;text&quot;,&quot;header&quot;]}],[{&quot;fill_id&quot;:&quot;64c88a2f93074d78ad317745c10fcd9a&quot;,&quot;fill_align&quot;:&quot;cm&quot;,&quot;text_align&quot;:&quot;lm&quot;,&quot;text_direction&quot;:&quot;horizontal&quot;,&quot;chip_types&quot;:[&quot;diagram&quot;,&quot;picture&quot;,&quot;chart&quot;,&quot;table&quot;,&quot;video&quot;]},{&quot;fill_id&quot;:&quot;de16023a2a2f4285a53407bd63298359&quot;,&quot;fill_align&quot;:&quot;lm&quot;,&quot;text_align&quot;:&quot;lm&quot;,&quot;text_direction&quot;:&quot;horizontal&quot;,&quot;chip_types&quot;:[&quot;text&quot;,&quot;header&quot;]}]]"/>
  <p:tag name="KSO_WM_SLIDE_ID" val="diagram2020617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0"/>
  <p:tag name="KSO_WM_SLIDE_POSITION" val="0*0"/>
  <p:tag name="KSO_WM_TAG_VERSION" val="1.0"/>
  <p:tag name="KSO_WM_SLIDE_LAYOUT" val="a_d"/>
  <p:tag name="KSO_WM_SLIDE_LAYOUT_CNT" val="1_1"/>
  <p:tag name="KSO_WM_CHIP_GROUPID" val="5e9e5c7a73d2384101fd9cde"/>
  <p:tag name="KSO_WM_SLIDE_BK_DARK_LIGHT" val="2"/>
  <p:tag name="KSO_WM_SLIDE_BACKGROUND_TYPE" val="leftRight"/>
  <p:tag name="KSO_WM_SLIDE_SUPPORT_FEATURE_TYPE" val="0"/>
  <p:tag name="KSO_WM_TEMPLATE_ASSEMBLE_XID" val="5eeccd1aa758c1ec0b708d84"/>
  <p:tag name="KSO_WM_TEMPLATE_ASSEMBLE_GROUPID" val="5eeccd1aa758c1ec0b708d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2614</Words>
  <Application>WPS 演示</Application>
  <PresentationFormat>宽屏</PresentationFormat>
  <Paragraphs>403</Paragraphs>
  <Slides>22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方正华隶简体</vt:lpstr>
      <vt:lpstr>隶书</vt:lpstr>
      <vt:lpstr>微软雅黑</vt:lpstr>
      <vt:lpstr>微软雅黑 Light</vt:lpstr>
      <vt:lpstr>黑体</vt:lpstr>
      <vt:lpstr>Calibri</vt:lpstr>
      <vt:lpstr>等线</vt:lpstr>
      <vt:lpstr>Arial Unicode MS</vt:lpstr>
      <vt:lpstr>幼圆</vt:lpstr>
      <vt:lpstr>Times New Roman</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SoFun Young</dc:creator>
  <cp:lastModifiedBy>彦熹</cp:lastModifiedBy>
  <cp:revision>91</cp:revision>
  <dcterms:created xsi:type="dcterms:W3CDTF">2017-08-24T03:33:00Z</dcterms:created>
  <dcterms:modified xsi:type="dcterms:W3CDTF">2020-07-20T07:54:08Z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