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7" r:id="rId3"/>
    <p:sldId id="425" r:id="rId4"/>
    <p:sldId id="397" r:id="rId5"/>
    <p:sldId id="393" r:id="rId6"/>
    <p:sldId id="398" r:id="rId7"/>
    <p:sldId id="409" r:id="rId8"/>
    <p:sldId id="395" r:id="rId9"/>
    <p:sldId id="413" r:id="rId10"/>
    <p:sldId id="394" r:id="rId11"/>
    <p:sldId id="439" r:id="rId12"/>
    <p:sldId id="440" r:id="rId14"/>
    <p:sldId id="418" r:id="rId15"/>
    <p:sldId id="416" r:id="rId16"/>
    <p:sldId id="422" r:id="rId17"/>
    <p:sldId id="417" r:id="rId18"/>
    <p:sldId id="39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6"/>
          <p:cNvSpPr>
            <a:spLocks noChangeArrowheads="1"/>
          </p:cNvSpPr>
          <p:nvPr userDrawn="1"/>
        </p:nvSpPr>
        <p:spPr bwMode="auto">
          <a:xfrm>
            <a:off x="10198735" y="182880"/>
            <a:ext cx="18732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方正华隶简体" panose="03000509000000000000" charset="-122"/>
                <a:ea typeface="方正华隶简体" panose="03000509000000000000" charset="-122"/>
                <a:sym typeface="微软雅黑" panose="020B0503020204020204" charset="-122"/>
              </a:rPr>
              <a:t>情境导入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华隶简体" panose="03000509000000000000" charset="-122"/>
              <a:ea typeface="方正华隶简体" panose="03000509000000000000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5629" y="1737360"/>
            <a:ext cx="8280739" cy="2925233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4560" y="6511273"/>
            <a:ext cx="2083647" cy="338667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10160" y="3053715"/>
            <a:ext cx="3856990" cy="37877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64685" y="2020570"/>
            <a:ext cx="4283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270" y="4251325"/>
            <a:ext cx="3734435" cy="2476500"/>
          </a:xfrm>
          <a:prstGeom prst="rect">
            <a:avLst/>
          </a:prstGeom>
        </p:spPr>
      </p:pic>
      <p:sp>
        <p:nvSpPr>
          <p:cNvPr id="7" name="object 6"/>
          <p:cNvSpPr txBox="1">
            <a:spLocks noGrp="1"/>
          </p:cNvSpPr>
          <p:nvPr/>
        </p:nvSpPr>
        <p:spPr>
          <a:xfrm>
            <a:off x="2448560" y="2074545"/>
            <a:ext cx="753173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按键开关点亮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LED</a:t>
            </a:r>
            <a:endParaRPr lang="en-US" altLang="zh-CN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1034415" y="1433195"/>
            <a:ext cx="2080895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/>
              <a:t>所需器件：</a:t>
            </a:r>
            <a:endParaRPr lang="zh-CN" altLang="en-US" sz="2400"/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2090420" y="2929890"/>
            <a:ext cx="2498090" cy="184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按键开关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LED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*2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220Ω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*2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10K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Ω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杜邦线 若干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6975" y="2317750"/>
            <a:ext cx="2613660" cy="9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355" y="4258945"/>
            <a:ext cx="2628900" cy="853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70865" y="2085340"/>
            <a:ext cx="5259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搭设说明：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601980" y="3106420"/>
            <a:ext cx="4860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</a:t>
            </a:r>
            <a:r>
              <a:rPr lang="zh-CN" altLang="en-US" sz="2000"/>
              <a:t>在电路中，通过按键开关来切换高、低电平，一般通过串联一个</a:t>
            </a:r>
            <a:r>
              <a:rPr lang="en-US" altLang="zh-CN" sz="2000"/>
              <a:t>10KΩ</a:t>
            </a:r>
            <a:r>
              <a:rPr lang="zh-CN" altLang="en-US" sz="2000"/>
              <a:t>的电阻来实现。</a:t>
            </a:r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960" y="962660"/>
            <a:ext cx="5880100" cy="576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186690" y="1118870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3365" y="3475990"/>
            <a:ext cx="5476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+mj-lt"/>
              <a:buAutoNum type="arabicPeriod"/>
            </a:pPr>
            <a:r>
              <a:rPr lang="zh-CN" altLang="en-US" sz="2000"/>
              <a:t>如何定义按键的变量并读取、赋初值？</a:t>
            </a:r>
            <a:endParaRPr lang="zh-CN" altLang="en-US" sz="2000"/>
          </a:p>
          <a:p>
            <a:pPr marL="457200" indent="-457200">
              <a:buFont typeface="+mj-lt"/>
              <a:buAutoNum type="arabicPeriod"/>
            </a:pPr>
            <a:endParaRPr lang="zh-CN" altLang="en-US" sz="2000"/>
          </a:p>
          <a:p>
            <a:pPr marL="457200" indent="-457200">
              <a:buFont typeface="+mj-lt"/>
              <a:buAutoNum type="arabicPeriod"/>
            </a:pPr>
            <a:r>
              <a:rPr lang="zh-CN" altLang="en-US" sz="2000"/>
              <a:t>如何通过串口监视器观测按键是否被按下？</a:t>
            </a:r>
            <a:endParaRPr lang="en-US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35" y="1804670"/>
            <a:ext cx="5936615" cy="511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87020" y="1179195"/>
            <a:ext cx="8765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/>
              <a:t>用按键切换两种颜色的</a:t>
            </a:r>
            <a:r>
              <a:rPr lang="en-US" altLang="zh-CN" sz="2400" b="1"/>
              <a:t>LED</a:t>
            </a:r>
            <a:r>
              <a:rPr lang="zh-CN" altLang="en-US" sz="2400" b="1"/>
              <a:t>灯亮灭效果</a:t>
            </a:r>
            <a:r>
              <a:rPr lang="en-US" altLang="zh-CN" sz="2400" b="1"/>
              <a:t>,</a:t>
            </a:r>
            <a:r>
              <a:rPr lang="zh-CN" altLang="en-US" sz="2400" b="1"/>
              <a:t>并观察串口监视器：</a:t>
            </a:r>
            <a:endParaRPr lang="zh-CN" altLang="en-US" sz="2400" b="1"/>
          </a:p>
        </p:txBody>
      </p:sp>
      <p:pic>
        <p:nvPicPr>
          <p:cNvPr id="4" name="图片 3" descr="IMG_38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7395" y="1706245"/>
            <a:ext cx="3629025" cy="4839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70" y="1706245"/>
            <a:ext cx="4962525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257810" y="1577975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zh-CN" dirty="0">
                <a:solidFill>
                  <a:srgbClr val="FF0000"/>
                </a:solidFill>
              </a:rPr>
              <a:t>项目进阶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4490" y="3198495"/>
            <a:ext cx="95783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AutoNum type="arabicPeriod"/>
            </a:pPr>
            <a:r>
              <a:rPr lang="zh-CN" altLang="en-US" sz="2000"/>
              <a:t>尝试修改程序为，当按键开关按下时，常量的</a:t>
            </a:r>
            <a:r>
              <a:rPr lang="en-US" altLang="zh-CN" sz="2000"/>
              <a:t>LED</a:t>
            </a:r>
            <a:r>
              <a:rPr lang="zh-CN" altLang="en-US" sz="2000"/>
              <a:t>灯变为闪烁。</a:t>
            </a:r>
            <a:endParaRPr lang="zh-CN" altLang="en-US" sz="2000"/>
          </a:p>
          <a:p>
            <a:pPr marL="342900" indent="-342900">
              <a:buAutoNum type="arabicPeriod"/>
            </a:pPr>
            <a:endParaRPr lang="zh-CN" altLang="en-US" sz="2000"/>
          </a:p>
          <a:p>
            <a:pPr marL="342900" indent="-342900">
              <a:buAutoNum type="arabicPeriod"/>
            </a:pPr>
            <a:r>
              <a:rPr lang="zh-CN" altLang="en-US" sz="2000"/>
              <a:t>将按键电路中的电源极性互换，即与按键相连的</a:t>
            </a:r>
            <a:r>
              <a:rPr lang="en-US" altLang="zh-CN" sz="2000"/>
              <a:t>5v</a:t>
            </a:r>
            <a:r>
              <a:rPr lang="zh-CN" altLang="en-US" sz="2000"/>
              <a:t>改为连接</a:t>
            </a:r>
            <a:r>
              <a:rPr lang="en-US" altLang="zh-CN" sz="2000"/>
              <a:t>GND</a:t>
            </a:r>
            <a:r>
              <a:rPr lang="zh-CN" altLang="en-US" sz="2000"/>
              <a:t>，与</a:t>
            </a:r>
            <a:r>
              <a:rPr lang="en-US" altLang="zh-CN" sz="2000"/>
              <a:t>10KΩ</a:t>
            </a:r>
            <a:r>
              <a:rPr lang="zh-CN" altLang="en-US" sz="2000"/>
              <a:t>电阻相连的</a:t>
            </a:r>
            <a:r>
              <a:rPr lang="en-US" altLang="zh-CN" sz="2000"/>
              <a:t>GND</a:t>
            </a:r>
            <a:r>
              <a:rPr lang="zh-CN" altLang="en-US" sz="2000"/>
              <a:t>改为连接</a:t>
            </a:r>
            <a:r>
              <a:rPr lang="en-US" altLang="zh-CN" sz="2000"/>
              <a:t>5V</a:t>
            </a:r>
            <a:r>
              <a:rPr lang="zh-CN" altLang="en-US" sz="2000"/>
              <a:t>。重新上电后，观察串口监视器数据的变化。</a:t>
            </a:r>
            <a:endParaRPr lang="zh-CN" altLang="en-US" sz="2000"/>
          </a:p>
          <a:p>
            <a:pPr marL="342900" indent="-342900">
              <a:buAutoNum type="arabicPeriod"/>
            </a:pPr>
            <a:endParaRPr lang="zh-CN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8840" y="1906270"/>
            <a:ext cx="91795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思考题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1.</a:t>
            </a:r>
            <a:r>
              <a:rPr lang="zh-CN" altLang="en-US" sz="2400"/>
              <a:t>上拉电阻和下拉电阻的作用是什么？ 上拉电阻或者下拉电阻的阻值一般为多大？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/>
              <a:t>如何启动内部上拉电阻？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3.</a:t>
            </a:r>
            <a:r>
              <a:rPr lang="zh-CN" altLang="en-US" sz="2400"/>
              <a:t>当引脚为数字输入时，如何避免引脚处于悬空状态？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4.</a:t>
            </a:r>
            <a:r>
              <a:rPr lang="zh-CN" altLang="en-US" sz="2400"/>
              <a:t>默写选择结构的流程图。</a:t>
            </a:r>
            <a:endParaRPr lang="zh-CN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07827" y="2500207"/>
            <a:ext cx="10363200" cy="1969347"/>
          </a:xfrm>
        </p:spPr>
        <p:txBody>
          <a:bodyPr/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9144000" y="5255260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508462" y="2509732"/>
            <a:ext cx="10363200" cy="196934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 2050"/>
          <p:cNvSpPr/>
          <p:nvPr/>
        </p:nvSpPr>
        <p:spPr bwMode="auto">
          <a:xfrm>
            <a:off x="9144635" y="5264785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923665"/>
            <a:ext cx="3891915" cy="2691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7430"/>
            <a:ext cx="3884930" cy="2784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35" y="3923030"/>
            <a:ext cx="4532630" cy="26917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770" y="1102995"/>
            <a:ext cx="4531995" cy="2708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44720" y="2136140"/>
            <a:ext cx="2124075" cy="4048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aseline="-25000"/>
              <a:t>十字路口的监控，可以监测到违法乱章的车主，小区里的摄像头可以监测到小区里的治安情况。那么我们的代码有没有一个监测正误的端口呢？</a:t>
            </a:r>
            <a:endParaRPr lang="zh-CN" altLang="en-US" sz="36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2410" y="1757045"/>
            <a:ext cx="4465955" cy="48545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97635" y="3851275"/>
            <a:ext cx="1099820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445385" y="2739390"/>
            <a:ext cx="2112645" cy="8483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65" y="3491230"/>
            <a:ext cx="5022215" cy="10058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207625" y="3905885"/>
            <a:ext cx="1099820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56350" y="5250180"/>
            <a:ext cx="5516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串口监视器：可以帮助检查代码的错误</a:t>
            </a:r>
            <a:endParaRPr lang="zh-CN" altLang="en-US" sz="2000" b="1"/>
          </a:p>
        </p:txBody>
      </p:sp>
      <p:sp>
        <p:nvSpPr>
          <p:cNvPr id="36" name="文本框 35"/>
          <p:cNvSpPr txBox="1"/>
          <p:nvPr/>
        </p:nvSpPr>
        <p:spPr>
          <a:xfrm>
            <a:off x="242570" y="965200"/>
            <a:ext cx="6614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MIXLY - </a:t>
            </a:r>
            <a:r>
              <a:rPr lang="zh-CN" altLang="en-US" sz="2000" b="1"/>
              <a:t>串口监视器 ：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1245" y="3071495"/>
            <a:ext cx="4069080" cy="3176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45" y="919480"/>
            <a:ext cx="7477760" cy="16522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9130" y="3229610"/>
            <a:ext cx="837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两种代码的区别是什么？</a:t>
            </a:r>
            <a:endParaRPr lang="zh-CN" altLang="en-US" sz="2800" b="1"/>
          </a:p>
        </p:txBody>
      </p:sp>
      <p:sp>
        <p:nvSpPr>
          <p:cNvPr id="2050" name=" 2050"/>
          <p:cNvSpPr/>
          <p:nvPr/>
        </p:nvSpPr>
        <p:spPr bwMode="auto">
          <a:xfrm>
            <a:off x="6497320" y="1435735"/>
            <a:ext cx="5069840" cy="142240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2050"/>
          <p:cNvSpPr/>
          <p:nvPr/>
        </p:nvSpPr>
        <p:spPr bwMode="auto">
          <a:xfrm rot="5400000">
            <a:off x="6081395" y="4060190"/>
            <a:ext cx="3827145" cy="142240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8435" y="4499610"/>
            <a:ext cx="5067935" cy="1097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9130" y="1352550"/>
            <a:ext cx="8373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如果要在串口监视器中输出 </a:t>
            </a:r>
            <a:r>
              <a:rPr lang="en-US" altLang="zh-CN" sz="2000" b="1">
                <a:solidFill>
                  <a:srgbClr val="FFC000"/>
                </a:solidFill>
              </a:rPr>
              <a:t>hello = xxx(</a:t>
            </a:r>
            <a:r>
              <a:rPr lang="zh-CN" altLang="en-US" sz="2000" b="1">
                <a:solidFill>
                  <a:srgbClr val="FFC000"/>
                </a:solidFill>
              </a:rPr>
              <a:t>你的姓名</a:t>
            </a:r>
            <a:r>
              <a:rPr lang="en-US" altLang="zh-CN" sz="2000" b="1">
                <a:solidFill>
                  <a:srgbClr val="FFC000"/>
                </a:solidFill>
              </a:rPr>
              <a:t>)  </a:t>
            </a:r>
            <a:r>
              <a:rPr lang="zh-CN" altLang="en-US" sz="2000" b="1"/>
              <a:t>要怎样去编写程序？</a:t>
            </a:r>
            <a:endParaRPr lang="zh-CN" altLang="en-US" sz="20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1940560"/>
            <a:ext cx="5821680" cy="3880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050" y="2370455"/>
            <a:ext cx="5752465" cy="150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3927" y="2113492"/>
            <a:ext cx="3255433" cy="35890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5045" y="1847850"/>
            <a:ext cx="66852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 在程序中，经常需要根据当前的数据进行判断，以进行下一步的操作，在编程中称为选择结构。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当判断条件成立时，执行命令</a:t>
            </a:r>
            <a:r>
              <a:rPr lang="en-US" altLang="zh-CN" sz="2400"/>
              <a:t>A</a:t>
            </a:r>
            <a:r>
              <a:rPr lang="zh-CN" altLang="en-US" sz="2400"/>
              <a:t>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当判断条件不成立时，执行命令</a:t>
            </a:r>
            <a:r>
              <a:rPr lang="en-US" altLang="zh-CN" sz="2400"/>
              <a:t>B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299845" y="1591310"/>
            <a:ext cx="3322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什么是选择结构？</a:t>
            </a:r>
            <a:endParaRPr lang="zh-CN" altLang="en-US" sz="2800" b="1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0" y="983615"/>
            <a:ext cx="3592195" cy="3006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6760" y="1066800"/>
            <a:ext cx="7244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MIXLY</a:t>
            </a:r>
            <a:r>
              <a:rPr lang="zh-CN" altLang="en-US" sz="2400" b="1"/>
              <a:t>中表达选择结构的选择语句：</a:t>
            </a:r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5" y="1899285"/>
            <a:ext cx="4536440" cy="41598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82345" y="2742565"/>
            <a:ext cx="1099820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322195" y="4612005"/>
            <a:ext cx="1383665" cy="885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 rot="16200000">
            <a:off x="10016490" y="3505200"/>
            <a:ext cx="2336800" cy="3987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rgbClr val="FFC000"/>
                </a:solidFill>
              </a:rPr>
              <a:t>选择语句的分支</a:t>
            </a:r>
            <a:endParaRPr lang="zh-CN" altLang="en-US" sz="2000" b="1">
              <a:solidFill>
                <a:srgbClr val="FFC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210" y="3827780"/>
            <a:ext cx="4178300" cy="28321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859135" y="5873750"/>
            <a:ext cx="867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造句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6300" y="972185"/>
            <a:ext cx="4666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怎样去读取数字按键开关的值？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2016760" y="1565275"/>
            <a:ext cx="767842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</a:t>
            </a:r>
            <a:r>
              <a:rPr lang="zh-CN" altLang="en-US" sz="2400"/>
              <a:t>程序从与按键开关相连的数字按键引脚读取按键值，对数字引脚写前必须先设置引脚的工作模式。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en-US" altLang="zh-CN" sz="2400"/>
          </a:p>
          <a:p>
            <a:r>
              <a:rPr lang="zh-CN" altLang="en-US" sz="2400"/>
              <a:t>如果要读取按键开关的值，要选哪一条编程语句？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4135" y="2475865"/>
            <a:ext cx="4289425" cy="3441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74135" y="3528060"/>
            <a:ext cx="2849880" cy="6705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755" y="1791335"/>
            <a:ext cx="4212590" cy="4820920"/>
          </a:xfrm>
          <a:prstGeom prst="rect">
            <a:avLst/>
          </a:prstGeom>
        </p:spPr>
      </p:pic>
      <p:sp>
        <p:nvSpPr>
          <p:cNvPr id="10" name=" 2050"/>
          <p:cNvSpPr/>
          <p:nvPr/>
        </p:nvSpPr>
        <p:spPr bwMode="auto">
          <a:xfrm>
            <a:off x="186690" y="1118870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05150" y="1262380"/>
            <a:ext cx="6425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当有多个引脚和端口且状态不确定时，该如何定义？</a:t>
            </a:r>
            <a:endParaRPr lang="zh-CN" altLang="en-US" sz="20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15" y="2388235"/>
            <a:ext cx="5456555" cy="39401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651115" y="2104390"/>
            <a:ext cx="400240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700">
                <a:solidFill>
                  <a:srgbClr val="FF0000"/>
                </a:solidFill>
              </a:rPr>
              <a:t>x</a:t>
            </a:r>
            <a:endParaRPr lang="en-US" altLang="zh-CN" sz="2870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995" y="2246630"/>
            <a:ext cx="5959475" cy="4224020"/>
          </a:xfrm>
          <a:prstGeom prst="rect">
            <a:avLst/>
          </a:prstGeom>
        </p:spPr>
      </p:pic>
      <p:sp>
        <p:nvSpPr>
          <p:cNvPr id="16" name=" 16"/>
          <p:cNvSpPr/>
          <p:nvPr/>
        </p:nvSpPr>
        <p:spPr bwMode="auto">
          <a:xfrm>
            <a:off x="9876155" y="4913630"/>
            <a:ext cx="1521460" cy="119507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WPS 演示</Application>
  <PresentationFormat>宽屏</PresentationFormat>
  <Paragraphs>91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方正华隶简体</vt:lpstr>
      <vt:lpstr>隶书</vt:lpstr>
      <vt:lpstr>微软雅黑</vt:lpstr>
      <vt:lpstr>Trebuchet MS</vt:lpstr>
      <vt:lpstr>Calibri</vt:lpstr>
      <vt:lpstr>等线</vt:lpstr>
      <vt:lpstr>Arial Unicode MS</vt:lpstr>
      <vt:lpstr>Wingdings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SoFun Young</dc:creator>
  <cp:lastModifiedBy>彦熹</cp:lastModifiedBy>
  <cp:revision>149</cp:revision>
  <dcterms:created xsi:type="dcterms:W3CDTF">2017-08-24T03:33:00Z</dcterms:created>
  <dcterms:modified xsi:type="dcterms:W3CDTF">2020-07-17T10:01:36Z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2052-11.1.0.8952</vt:lpwstr>
  </property>
</Properties>
</file>