
<file path=[Content_Types].xml><?xml version="1.0" encoding="utf-8"?>
<Types xmlns="http://schemas.openxmlformats.org/package/2006/content-types">
  <Default Extension="jpeg" ContentType="image/jpe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6"/>
  </p:notesMasterIdLst>
  <p:sldIdLst>
    <p:sldId id="287" r:id="rId4"/>
    <p:sldId id="384" r:id="rId5"/>
    <p:sldId id="385" r:id="rId7"/>
    <p:sldId id="375" r:id="rId8"/>
    <p:sldId id="372" r:id="rId9"/>
    <p:sldId id="373" r:id="rId10"/>
    <p:sldId id="374" r:id="rId11"/>
    <p:sldId id="376" r:id="rId12"/>
    <p:sldId id="380" r:id="rId13"/>
    <p:sldId id="395" r:id="rId14"/>
    <p:sldId id="382" r:id="rId15"/>
    <p:sldId id="396" r:id="rId16"/>
    <p:sldId id="400" r:id="rId17"/>
    <p:sldId id="403" r:id="rId18"/>
    <p:sldId id="381" r:id="rId19"/>
    <p:sldId id="407" r:id="rId20"/>
    <p:sldId id="37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44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led</a:t>
            </a:r>
            <a:r>
              <a:rPr lang="zh-CN" altLang="en-US"/>
              <a:t>光感小夜灯</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resistor --- </a:t>
            </a:r>
            <a:r>
              <a:rPr lang="zh-CN" altLang="en-US"/>
              <a:t>电阻器</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注意</a:t>
            </a:r>
            <a:r>
              <a:rPr lang="en-US" altLang="zh-CN"/>
              <a:t>LED</a:t>
            </a:r>
            <a:r>
              <a:rPr lang="zh-CN" altLang="en-US"/>
              <a:t>的赋值为模拟输出管教</a:t>
            </a:r>
            <a:r>
              <a:rPr lang="en-US" altLang="zh-CN"/>
              <a:t>--</a:t>
            </a:r>
            <a:r>
              <a:rPr lang="zh-CN" altLang="en-US"/>
              <a:t>电位器</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矩形 5"/>
          <p:cNvSpPr/>
          <p:nvPr userDrawn="1"/>
        </p:nvSpPr>
        <p:spPr>
          <a:xfrm>
            <a:off x="0" y="774700"/>
            <a:ext cx="12191365" cy="882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pic>
        <p:nvPicPr>
          <p:cNvPr id="184" name="Picture 4" descr="C:\Users\Administrator\Desktop\未命名 -1.png"/>
          <p:cNvPicPr>
            <a:picLocks noChangeAspect="1" noChangeArrowheads="1"/>
          </p:cNvPicPr>
          <p:nvPr userDrawn="1"/>
        </p:nvPicPr>
        <p:blipFill>
          <a:blip r:embed="rId2" cstate="print"/>
          <a:srcRect/>
          <a:stretch>
            <a:fillRect/>
          </a:stretch>
        </p:blipFill>
        <p:spPr bwMode="auto">
          <a:xfrm>
            <a:off x="-635" y="6724650"/>
            <a:ext cx="9391015" cy="127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文本框 46"/>
          <p:cNvSpPr>
            <a:spLocks noChangeArrowheads="1"/>
          </p:cNvSpPr>
          <p:nvPr userDrawn="1"/>
        </p:nvSpPr>
        <p:spPr bwMode="auto">
          <a:xfrm>
            <a:off x="10198735" y="182880"/>
            <a:ext cx="1873250" cy="583565"/>
          </a:xfrm>
          <a:prstGeom prst="rect">
            <a:avLst/>
          </a:prstGeom>
          <a:noFill/>
          <a:ln w="9525">
            <a:noFill/>
            <a:miter lim="800000"/>
          </a:ln>
        </p:spPr>
        <p:txBody>
          <a:bodyPr wrap="square">
            <a:spAutoFit/>
          </a:bodyPr>
          <a:p>
            <a:r>
              <a:rPr lang="zh-CN" altLang="en-US" sz="3200" dirty="0">
                <a:solidFill>
                  <a:schemeClr val="bg1">
                    <a:lumMod val="50000"/>
                  </a:schemeClr>
                </a:solidFill>
                <a:latin typeface="方正华隶简体" panose="03000509000000000000" charset="-122"/>
                <a:ea typeface="方正华隶简体" panose="03000509000000000000" charset="-122"/>
                <a:sym typeface="微软雅黑" panose="020B0503020204020204" charset="-122"/>
              </a:rPr>
              <a:t>情境导入</a:t>
            </a:r>
            <a:endParaRPr lang="zh-CN" altLang="en-US" sz="3200" dirty="0">
              <a:solidFill>
                <a:schemeClr val="bg1">
                  <a:lumMod val="50000"/>
                </a:schemeClr>
              </a:solidFill>
              <a:latin typeface="方正华隶简体" panose="03000509000000000000" charset="-122"/>
              <a:ea typeface="方正华隶简体" panose="03000509000000000000" charset="-122"/>
              <a:sym typeface="微软雅黑" panose="020B0503020204020204" charset="-122"/>
            </a:endParaRPr>
          </a:p>
        </p:txBody>
      </p:sp>
      <p:sp>
        <p:nvSpPr>
          <p:cNvPr id="8" name="矩形 7"/>
          <p:cNvSpPr/>
          <p:nvPr userDrawn="1"/>
        </p:nvSpPr>
        <p:spPr>
          <a:xfrm>
            <a:off x="0" y="774700"/>
            <a:ext cx="12191365" cy="882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pic>
        <p:nvPicPr>
          <p:cNvPr id="2" name="Picture 4" descr="C:\Users\Administrator\Desktop\未命名 -1.png"/>
          <p:cNvPicPr>
            <a:picLocks noChangeAspect="1" noChangeArrowheads="1"/>
          </p:cNvPicPr>
          <p:nvPr userDrawn="1"/>
        </p:nvPicPr>
        <p:blipFill>
          <a:blip r:embed="rId2" cstate="print"/>
          <a:srcRect/>
          <a:stretch>
            <a:fillRect/>
          </a:stretch>
        </p:blipFill>
        <p:spPr bwMode="auto">
          <a:xfrm>
            <a:off x="-635" y="6724650"/>
            <a:ext cx="9391015" cy="127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矩形 5"/>
          <p:cNvSpPr/>
          <p:nvPr userDrawn="1"/>
        </p:nvSpPr>
        <p:spPr>
          <a:xfrm>
            <a:off x="0" y="774700"/>
            <a:ext cx="12191365" cy="882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solidFill>
                <a:schemeClr val="lt1"/>
              </a:solidFill>
            </a:endParaRPr>
          </a:p>
        </p:txBody>
      </p:sp>
      <p:pic>
        <p:nvPicPr>
          <p:cNvPr id="184" name="Picture 4" descr="C:\Users\Administrator\Desktop\未命名 -1.png"/>
          <p:cNvPicPr>
            <a:picLocks noChangeAspect="1" noChangeArrowheads="1"/>
          </p:cNvPicPr>
          <p:nvPr userDrawn="1"/>
        </p:nvPicPr>
        <p:blipFill>
          <a:blip r:embed="rId2" cstate="print"/>
          <a:srcRect/>
          <a:stretch>
            <a:fillRect/>
          </a:stretch>
        </p:blipFill>
        <p:spPr bwMode="auto">
          <a:xfrm>
            <a:off x="-635" y="6724650"/>
            <a:ext cx="9391015" cy="1270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4" Type="http://schemas.openxmlformats.org/officeDocument/2006/relationships/slideLayout" Target="../slideLayouts/slideLayout5.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media" Target="../media/media1.mp4"/><Relationship Id="rId4" Type="http://schemas.openxmlformats.org/officeDocument/2006/relationships/video" Target="../media/media1.mp4"/><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直角三角形 1"/>
          <p:cNvSpPr/>
          <p:nvPr/>
        </p:nvSpPr>
        <p:spPr>
          <a:xfrm>
            <a:off x="-10160" y="3053715"/>
            <a:ext cx="3856990" cy="37877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object 6"/>
          <p:cNvSpPr txBox="1">
            <a:spLocks noGrp="1"/>
          </p:cNvSpPr>
          <p:nvPr/>
        </p:nvSpPr>
        <p:spPr>
          <a:xfrm>
            <a:off x="3846830" y="2247900"/>
            <a:ext cx="6898005" cy="1477010"/>
          </a:xfrm>
          <a:prstGeom prst="rect">
            <a:avLst/>
          </a:prstGeom>
        </p:spPr>
        <p:txBody>
          <a:bodyPr vert="horz" wrap="square" lIns="0" tIns="0" rIns="0" bIns="0" rtlCol="0">
            <a:spAutoFit/>
            <a:scene3d>
              <a:camera prst="orthographicFront"/>
              <a:lightRig rig="threePt" dir="t"/>
            </a:scene3d>
          </a:bodyPr>
          <a:lstStyle>
            <a:lvl1pPr>
              <a:defRPr sz="1800" b="1" i="0">
                <a:solidFill>
                  <a:schemeClr val="tx1"/>
                </a:solidFill>
                <a:latin typeface="微软雅黑" panose="020B0503020204020204" charset="-122"/>
                <a:ea typeface="+mj-ea"/>
                <a:cs typeface="微软雅黑" panose="020B0503020204020204" charset="-122"/>
              </a:defRPr>
            </a:lvl1pPr>
          </a:lstStyle>
          <a:p>
            <a:pPr marL="12700"/>
            <a:r>
              <a:rPr lang="en-US" altLang="zh-CN"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Arduino </a:t>
            </a:r>
            <a:r>
              <a:rPr lang="en-US" altLang="zh-CN" sz="2800" dirty="0">
                <a:ln w="9525">
                  <a:solidFill>
                    <a:schemeClr val="bg1"/>
                  </a:solidFill>
                  <a:prstDash val="solid"/>
                </a:ln>
                <a:effectLst>
                  <a:outerShdw blurRad="12700" dist="38100" dir="2700000" algn="tl" rotWithShape="0">
                    <a:schemeClr val="bg1">
                      <a:lumMod val="50000"/>
                    </a:schemeClr>
                  </a:outerShdw>
                </a:effectLst>
                <a:sym typeface="+mn-ea"/>
              </a:rPr>
              <a:t>UNO</a:t>
            </a:r>
            <a:endParaRPr lang="en-US" altLang="zh-CN"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endParaRPr>
          </a:p>
          <a:p>
            <a:pPr marL="12700"/>
            <a:r>
              <a:rPr lang="en-US" altLang="zh-CN"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                 </a:t>
            </a:r>
            <a:r>
              <a:rPr lang="en-US" altLang="zh-CN"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a:t>
            </a:r>
            <a:r>
              <a:rPr lang="zh-CN" altLang="en-US"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光控灯</a:t>
            </a:r>
            <a:endParaRPr lang="zh-CN" altLang="en-US"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403975" y="2444750"/>
            <a:ext cx="5620385" cy="2367915"/>
          </a:xfrm>
          <a:prstGeom prst="rect">
            <a:avLst/>
          </a:prstGeom>
        </p:spPr>
      </p:pic>
      <p:pic>
        <p:nvPicPr>
          <p:cNvPr id="4" name="图片 3"/>
          <p:cNvPicPr>
            <a:picLocks noChangeAspect="1"/>
          </p:cNvPicPr>
          <p:nvPr/>
        </p:nvPicPr>
        <p:blipFill>
          <a:blip r:embed="rId2"/>
          <a:stretch>
            <a:fillRect/>
          </a:stretch>
        </p:blipFill>
        <p:spPr>
          <a:xfrm>
            <a:off x="309245" y="2444750"/>
            <a:ext cx="6012815" cy="2537460"/>
          </a:xfrm>
          <a:prstGeom prst="rect">
            <a:avLst/>
          </a:prstGeom>
        </p:spPr>
      </p:pic>
      <p:sp>
        <p:nvSpPr>
          <p:cNvPr id="6" name="文本框 5"/>
          <p:cNvSpPr txBox="1"/>
          <p:nvPr/>
        </p:nvSpPr>
        <p:spPr>
          <a:xfrm>
            <a:off x="422910" y="1107440"/>
            <a:ext cx="2190750" cy="398780"/>
          </a:xfrm>
          <a:prstGeom prst="rect">
            <a:avLst/>
          </a:prstGeom>
          <a:noFill/>
        </p:spPr>
        <p:txBody>
          <a:bodyPr wrap="square" rtlCol="0">
            <a:spAutoFit/>
          </a:bodyPr>
          <a:p>
            <a:r>
              <a:rPr lang="zh-CN" altLang="en-US" sz="2000" b="1"/>
              <a:t>程序回顾</a:t>
            </a:r>
            <a:endParaRPr lang="zh-CN" altLang="en-US" sz="2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10515" y="1506220"/>
            <a:ext cx="7818755" cy="4077335"/>
          </a:xfrm>
          <a:prstGeom prst="rect">
            <a:avLst/>
          </a:prstGeom>
        </p:spPr>
      </p:pic>
      <p:sp>
        <p:nvSpPr>
          <p:cNvPr id="3" name="文本框 2"/>
          <p:cNvSpPr txBox="1"/>
          <p:nvPr/>
        </p:nvSpPr>
        <p:spPr>
          <a:xfrm>
            <a:off x="422910" y="1107440"/>
            <a:ext cx="2190750" cy="398780"/>
          </a:xfrm>
          <a:prstGeom prst="rect">
            <a:avLst/>
          </a:prstGeom>
          <a:noFill/>
        </p:spPr>
        <p:txBody>
          <a:bodyPr wrap="square" rtlCol="0">
            <a:spAutoFit/>
          </a:bodyPr>
          <a:p>
            <a:r>
              <a:rPr lang="zh-CN" altLang="en-US" sz="2000" b="1"/>
              <a:t>程序回顾</a:t>
            </a:r>
            <a:endParaRPr lang="zh-CN" altLang="en-US" sz="2000" b="1"/>
          </a:p>
        </p:txBody>
      </p:sp>
      <p:sp>
        <p:nvSpPr>
          <p:cNvPr id="6" name="文本框 5"/>
          <p:cNvSpPr txBox="1"/>
          <p:nvPr/>
        </p:nvSpPr>
        <p:spPr>
          <a:xfrm>
            <a:off x="3422650" y="5583555"/>
            <a:ext cx="1143000" cy="368300"/>
          </a:xfrm>
          <a:prstGeom prst="rect">
            <a:avLst/>
          </a:prstGeom>
          <a:noFill/>
        </p:spPr>
        <p:txBody>
          <a:bodyPr wrap="square" rtlCol="0">
            <a:spAutoFit/>
          </a:bodyPr>
          <a:p>
            <a:r>
              <a:rPr lang="zh-CN" altLang="en-US" b="1"/>
              <a:t>倍数关系</a:t>
            </a:r>
            <a:endParaRPr lang="zh-CN" altLang="en-US" b="1"/>
          </a:p>
        </p:txBody>
      </p:sp>
      <p:graphicFrame>
        <p:nvGraphicFramePr>
          <p:cNvPr id="4" name="表格 3"/>
          <p:cNvGraphicFramePr/>
          <p:nvPr/>
        </p:nvGraphicFramePr>
        <p:xfrm>
          <a:off x="6911975" y="4300220"/>
          <a:ext cx="5260340" cy="2377440"/>
        </p:xfrm>
        <a:graphic>
          <a:graphicData uri="http://schemas.openxmlformats.org/drawingml/2006/table">
            <a:tbl>
              <a:tblPr firstRow="1" bandRow="1">
                <a:tableStyleId>{5C22544A-7EE6-4342-B048-85BDC9FD1C3A}</a:tableStyleId>
              </a:tblPr>
              <a:tblGrid>
                <a:gridCol w="2630170"/>
                <a:gridCol w="2630170"/>
              </a:tblGrid>
              <a:tr h="396240">
                <a:tc>
                  <a:txBody>
                    <a:bodyPr/>
                    <a:p>
                      <a:pPr algn="ctr">
                        <a:buNone/>
                      </a:pPr>
                      <a:r>
                        <a:rPr lang="en-US" altLang="zh-CN" sz="2000"/>
                        <a:t>Value</a:t>
                      </a:r>
                      <a:r>
                        <a:rPr lang="zh-CN" altLang="en-US" sz="2000"/>
                        <a:t>参数值</a:t>
                      </a:r>
                      <a:endParaRPr lang="zh-CN" altLang="en-US" sz="2000"/>
                    </a:p>
                  </a:txBody>
                  <a:tcPr/>
                </a:tc>
                <a:tc>
                  <a:txBody>
                    <a:bodyPr/>
                    <a:p>
                      <a:pPr algn="ctr">
                        <a:buNone/>
                      </a:pPr>
                      <a:r>
                        <a:rPr lang="zh-CN" altLang="en-US" sz="2000"/>
                        <a:t>输出电压</a:t>
                      </a:r>
                      <a:r>
                        <a:rPr lang="en-US" altLang="zh-CN" sz="2000"/>
                        <a:t>/V</a:t>
                      </a:r>
                      <a:endParaRPr lang="en-US" altLang="zh-CN" sz="2000"/>
                    </a:p>
                  </a:txBody>
                  <a:tcPr/>
                </a:tc>
              </a:tr>
              <a:tr h="396240">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r>
              <a:tr h="396240">
                <a:tc>
                  <a:txBody>
                    <a:bodyPr/>
                    <a:p>
                      <a:pPr algn="ctr">
                        <a:buNone/>
                      </a:pPr>
                      <a:r>
                        <a:rPr lang="en-US" altLang="zh-CN" sz="2000"/>
                        <a:t>...</a:t>
                      </a:r>
                      <a:endParaRPr lang="en-US" altLang="zh-CN" sz="2000"/>
                    </a:p>
                  </a:txBody>
                  <a:tcPr/>
                </a:tc>
                <a:tc>
                  <a:txBody>
                    <a:bodyPr/>
                    <a:p>
                      <a:pPr algn="ctr">
                        <a:buNone/>
                      </a:pPr>
                      <a:r>
                        <a:rPr lang="en-US" altLang="zh-CN" sz="2000"/>
                        <a:t>...</a:t>
                      </a:r>
                      <a:endParaRPr lang="en-US" altLang="zh-CN" sz="2000"/>
                    </a:p>
                  </a:txBody>
                  <a:tcPr/>
                </a:tc>
              </a:tr>
              <a:tr h="396240">
                <a:tc>
                  <a:txBody>
                    <a:bodyPr/>
                    <a:p>
                      <a:pPr algn="ctr">
                        <a:buNone/>
                      </a:pPr>
                      <a:r>
                        <a:rPr lang="en-US" altLang="zh-CN" sz="2000"/>
                        <a:t>128</a:t>
                      </a:r>
                      <a:endParaRPr lang="en-US" altLang="zh-CN" sz="2000"/>
                    </a:p>
                  </a:txBody>
                  <a:tcPr/>
                </a:tc>
                <a:tc>
                  <a:txBody>
                    <a:bodyPr/>
                    <a:p>
                      <a:pPr algn="ctr">
                        <a:buNone/>
                      </a:pPr>
                      <a:r>
                        <a:rPr lang="en-US" altLang="zh-CN" sz="2000"/>
                        <a:t>2.5</a:t>
                      </a:r>
                      <a:endParaRPr lang="en-US" altLang="zh-CN" sz="2000"/>
                    </a:p>
                  </a:txBody>
                  <a:tcPr/>
                </a:tc>
              </a:tr>
              <a:tr h="396240">
                <a:tc>
                  <a:txBody>
                    <a:bodyPr/>
                    <a:p>
                      <a:pPr algn="ctr">
                        <a:buNone/>
                      </a:pPr>
                      <a:r>
                        <a:rPr lang="en-US" altLang="zh-CN" sz="2000"/>
                        <a:t>...</a:t>
                      </a:r>
                      <a:endParaRPr lang="en-US" altLang="zh-CN" sz="2000"/>
                    </a:p>
                  </a:txBody>
                  <a:tcPr/>
                </a:tc>
                <a:tc>
                  <a:txBody>
                    <a:bodyPr/>
                    <a:p>
                      <a:pPr algn="ctr">
                        <a:buNone/>
                      </a:pPr>
                      <a:r>
                        <a:rPr lang="en-US" altLang="zh-CN" sz="2000"/>
                        <a:t>...</a:t>
                      </a:r>
                      <a:endParaRPr lang="en-US" altLang="zh-CN" sz="2000"/>
                    </a:p>
                  </a:txBody>
                  <a:tcPr/>
                </a:tc>
              </a:tr>
              <a:tr h="396240">
                <a:tc>
                  <a:txBody>
                    <a:bodyPr/>
                    <a:p>
                      <a:pPr algn="ctr">
                        <a:buNone/>
                      </a:pPr>
                      <a:r>
                        <a:rPr lang="en-US" altLang="zh-CN" sz="2000"/>
                        <a:t>255</a:t>
                      </a:r>
                      <a:endParaRPr lang="en-US" altLang="zh-CN" sz="2000"/>
                    </a:p>
                  </a:txBody>
                  <a:tcPr/>
                </a:tc>
                <a:tc>
                  <a:txBody>
                    <a:bodyPr/>
                    <a:p>
                      <a:pPr algn="ctr">
                        <a:buNone/>
                      </a:pPr>
                      <a:r>
                        <a:rPr lang="en-US" altLang="zh-CN" sz="2000"/>
                        <a:t>5</a:t>
                      </a:r>
                      <a:endParaRPr lang="en-US" altLang="zh-CN" sz="200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6510" y="889635"/>
            <a:ext cx="7004050" cy="5835650"/>
          </a:xfrm>
          <a:prstGeom prst="rect">
            <a:avLst/>
          </a:prstGeom>
        </p:spPr>
      </p:pic>
      <p:sp>
        <p:nvSpPr>
          <p:cNvPr id="3" name="文本框 2"/>
          <p:cNvSpPr txBox="1"/>
          <p:nvPr/>
        </p:nvSpPr>
        <p:spPr>
          <a:xfrm>
            <a:off x="7950835" y="3990975"/>
            <a:ext cx="4337685" cy="398780"/>
          </a:xfrm>
          <a:prstGeom prst="rect">
            <a:avLst/>
          </a:prstGeom>
          <a:noFill/>
        </p:spPr>
        <p:txBody>
          <a:bodyPr wrap="square" rtlCol="0">
            <a:spAutoFit/>
          </a:bodyPr>
          <a:p>
            <a:r>
              <a:rPr lang="zh-CN" altLang="en-US" sz="2000" b="1"/>
              <a:t>不规则数量的转化</a:t>
            </a:r>
            <a:endParaRPr lang="zh-CN" altLang="en-US" sz="2000" b="1"/>
          </a:p>
        </p:txBody>
      </p:sp>
      <p:sp>
        <p:nvSpPr>
          <p:cNvPr id="5" name="矩形 4"/>
          <p:cNvSpPr/>
          <p:nvPr/>
        </p:nvSpPr>
        <p:spPr>
          <a:xfrm>
            <a:off x="1335405" y="6111875"/>
            <a:ext cx="5652135" cy="61341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0480" y="1709420"/>
            <a:ext cx="1365885" cy="44386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2"/>
          <a:stretch>
            <a:fillRect/>
          </a:stretch>
        </p:blipFill>
        <p:spPr>
          <a:xfrm>
            <a:off x="7325360" y="4932045"/>
            <a:ext cx="4830445" cy="792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15795" y="4840605"/>
            <a:ext cx="8174990" cy="1198245"/>
          </a:xfrm>
          <a:prstGeom prst="rect">
            <a:avLst/>
          </a:prstGeom>
        </p:spPr>
      </p:pic>
      <p:pic>
        <p:nvPicPr>
          <p:cNvPr id="3" name="图片 2"/>
          <p:cNvPicPr>
            <a:picLocks noChangeAspect="1"/>
          </p:cNvPicPr>
          <p:nvPr/>
        </p:nvPicPr>
        <p:blipFill>
          <a:blip r:embed="rId2"/>
          <a:stretch>
            <a:fillRect/>
          </a:stretch>
        </p:blipFill>
        <p:spPr>
          <a:xfrm>
            <a:off x="2089785" y="1189990"/>
            <a:ext cx="7825740" cy="2066925"/>
          </a:xfrm>
          <a:prstGeom prst="rect">
            <a:avLst/>
          </a:prstGeom>
        </p:spPr>
      </p:pic>
      <p:sp>
        <p:nvSpPr>
          <p:cNvPr id="4" name="等于号 3"/>
          <p:cNvSpPr/>
          <p:nvPr/>
        </p:nvSpPr>
        <p:spPr>
          <a:xfrm>
            <a:off x="4257040" y="3144520"/>
            <a:ext cx="3491865" cy="1613535"/>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 name="文本框 4"/>
          <p:cNvSpPr txBox="1"/>
          <p:nvPr/>
        </p:nvSpPr>
        <p:spPr>
          <a:xfrm>
            <a:off x="5054600" y="3065780"/>
            <a:ext cx="4860925" cy="2214880"/>
          </a:xfrm>
          <a:prstGeom prst="rect">
            <a:avLst/>
          </a:prstGeom>
          <a:noFill/>
        </p:spPr>
        <p:txBody>
          <a:bodyPr wrap="square" rtlCol="0">
            <a:spAutoFit/>
          </a:bodyPr>
          <a:p>
            <a:r>
              <a:rPr lang="zh-CN" altLang="en-US" sz="13800"/>
              <a:t>？</a:t>
            </a:r>
            <a:endParaRPr lang="zh-CN" altLang="en-US" sz="13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35025" y="1242695"/>
            <a:ext cx="10384790" cy="5631180"/>
          </a:xfrm>
          <a:prstGeom prst="rect">
            <a:avLst/>
          </a:prstGeom>
          <a:noFill/>
        </p:spPr>
        <p:txBody>
          <a:bodyPr wrap="square" rtlCol="0">
            <a:spAutoFit/>
          </a:bodyPr>
          <a:p>
            <a:r>
              <a:rPr lang="en-US" altLang="zh-CN" sz="2000"/>
              <a:t>      </a:t>
            </a:r>
            <a:r>
              <a:rPr lang="zh-CN" altLang="en-US" sz="2000"/>
              <a:t>用串口监视器串口观测映射前后值的变化，让串口监视器显示出，</a:t>
            </a:r>
            <a:r>
              <a:rPr lang="en-US" altLang="zh-CN" sz="2000"/>
              <a:t>Value=A--B</a:t>
            </a:r>
            <a:r>
              <a:rPr lang="zh-CN" altLang="en-US" sz="2000"/>
              <a:t>，</a:t>
            </a:r>
            <a:r>
              <a:rPr lang="en-US" altLang="zh-CN" sz="2000"/>
              <a:t>A</a:t>
            </a:r>
            <a:r>
              <a:rPr lang="zh-CN" altLang="en-US" sz="2000"/>
              <a:t>为映射前的值，</a:t>
            </a:r>
            <a:r>
              <a:rPr lang="en-US" altLang="zh-CN" sz="2000"/>
              <a:t>B</a:t>
            </a:r>
            <a:r>
              <a:rPr lang="zh-CN" altLang="en-US" sz="2000"/>
              <a:t>为映射后返回的值。</a:t>
            </a:r>
            <a:r>
              <a:rPr lang="en-US" altLang="zh-CN" sz="2000"/>
              <a:t>    </a:t>
            </a:r>
            <a:endParaRPr lang="en-US" altLang="zh-CN" sz="2000"/>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endParaRPr lang="zh-CN" altLang="en-US" sz="2000">
              <a:sym typeface="+mn-ea"/>
            </a:endParaRPr>
          </a:p>
          <a:p>
            <a:r>
              <a:rPr lang="zh-CN" altLang="en-US" sz="2000">
                <a:sym typeface="+mn-ea"/>
              </a:rPr>
              <a:t>程序应该怎么设置？想一想</a:t>
            </a:r>
            <a:r>
              <a:rPr lang="en-US" altLang="zh-CN" sz="2000">
                <a:sym typeface="+mn-ea"/>
              </a:rPr>
              <a:t>A</a:t>
            </a:r>
            <a:r>
              <a:rPr lang="zh-CN" altLang="en-US" sz="2000">
                <a:sym typeface="+mn-ea"/>
              </a:rPr>
              <a:t>和</a:t>
            </a:r>
            <a:r>
              <a:rPr lang="en-US" altLang="zh-CN" sz="2000">
                <a:sym typeface="+mn-ea"/>
              </a:rPr>
              <a:t>B</a:t>
            </a:r>
            <a:r>
              <a:rPr lang="zh-CN" altLang="en-US" sz="2000">
                <a:sym typeface="+mn-ea"/>
              </a:rPr>
              <a:t>的值语句和映射语句之间的顺序关系。</a:t>
            </a:r>
            <a:endParaRPr lang="zh-CN" altLang="en-US" sz="2000"/>
          </a:p>
          <a:p>
            <a:endParaRPr lang="en-US" altLang="zh-CN" sz="2000"/>
          </a:p>
          <a:p>
            <a:endParaRPr lang="en-US" altLang="zh-CN" sz="2000"/>
          </a:p>
        </p:txBody>
      </p:sp>
      <p:pic>
        <p:nvPicPr>
          <p:cNvPr id="4" name="图片 3"/>
          <p:cNvPicPr>
            <a:picLocks noChangeAspect="1"/>
          </p:cNvPicPr>
          <p:nvPr/>
        </p:nvPicPr>
        <p:blipFill>
          <a:blip r:embed="rId1"/>
          <a:stretch>
            <a:fillRect/>
          </a:stretch>
        </p:blipFill>
        <p:spPr>
          <a:xfrm>
            <a:off x="545465" y="2700020"/>
            <a:ext cx="10985500" cy="23342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 2050"/>
          <p:cNvSpPr/>
          <p:nvPr/>
        </p:nvSpPr>
        <p:spPr bwMode="auto">
          <a:xfrm>
            <a:off x="472440" y="1119505"/>
            <a:ext cx="1447800" cy="68580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9F137"/>
          </a:solidFill>
          <a:ln>
            <a:noFill/>
          </a:ln>
          <a:extLst>
            <a:ext uri="{91240B29-F687-4F45-9708-019B960494DF}">
              <a14:hiddenLine xmlns:a14="http://schemas.microsoft.com/office/drawing/2010/main" w="9525">
                <a:solidFill>
                  <a:srgbClr val="000000"/>
                </a:solidFill>
                <a:round/>
              </a14:hiddenLine>
            </a:ext>
          </a:extLst>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en-US" altLang="zh-CN" dirty="0">
              <a:solidFill>
                <a:srgbClr val="FF0000"/>
              </a:solidFill>
            </a:endParaRPr>
          </a:p>
          <a:p>
            <a:pPr algn="ctr">
              <a:defRPr/>
            </a:pPr>
            <a:r>
              <a:rPr lang="en-US" altLang="zh-CN" dirty="0">
                <a:solidFill>
                  <a:srgbClr val="FF0000"/>
                </a:solidFill>
              </a:rPr>
              <a:t>MIXLY</a:t>
            </a:r>
            <a:r>
              <a:rPr lang="zh-CN" altLang="en-US" dirty="0">
                <a:solidFill>
                  <a:srgbClr val="FF0000"/>
                </a:solidFill>
              </a:rPr>
              <a:t>程序</a:t>
            </a:r>
            <a:endParaRPr lang="zh-CN" altLang="en-US" dirty="0">
              <a:solidFill>
                <a:srgbClr val="FF0000"/>
              </a:solidFill>
            </a:endParaRPr>
          </a:p>
        </p:txBody>
      </p:sp>
      <p:pic>
        <p:nvPicPr>
          <p:cNvPr id="5" name="图片 4"/>
          <p:cNvPicPr>
            <a:picLocks noChangeAspect="1"/>
          </p:cNvPicPr>
          <p:nvPr/>
        </p:nvPicPr>
        <p:blipFill>
          <a:blip r:embed="rId1"/>
          <a:stretch>
            <a:fillRect/>
          </a:stretch>
        </p:blipFill>
        <p:spPr>
          <a:xfrm>
            <a:off x="2185670" y="1405255"/>
            <a:ext cx="8359140" cy="49110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11"/>
          <p:cNvSpPr/>
          <p:nvPr>
            <p:custDataLst>
              <p:tags r:id="rId1"/>
            </p:custDataLst>
          </p:nvPr>
        </p:nvSpPr>
        <p:spPr>
          <a:xfrm>
            <a:off x="449580" y="617220"/>
            <a:ext cx="11412220" cy="5821680"/>
          </a:xfrm>
          <a:prstGeom prst="rect">
            <a:avLst/>
          </a:prstGeom>
          <a:noFill/>
          <a:ln w="1270">
            <a:solidFill>
              <a:srgbClr val="266CBA"/>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rgbClr val="FFFFFF"/>
              </a:solidFill>
              <a:latin typeface="微软雅黑" panose="020B0503020204020204" charset="-122"/>
              <a:ea typeface="微软雅黑" panose="020B0503020204020204" charset="-122"/>
            </a:endParaRPr>
          </a:p>
        </p:txBody>
      </p:sp>
      <p:sp>
        <p:nvSpPr>
          <p:cNvPr id="4" name="矩形 3"/>
          <p:cNvSpPr/>
          <p:nvPr>
            <p:custDataLst>
              <p:tags r:id="rId2"/>
            </p:custDataLst>
          </p:nvPr>
        </p:nvSpPr>
        <p:spPr>
          <a:xfrm>
            <a:off x="351155" y="518160"/>
            <a:ext cx="11412220" cy="5821680"/>
          </a:xfrm>
          <a:prstGeom prst="rect">
            <a:avLst/>
          </a:prstGeom>
          <a:noFill/>
          <a:ln w="1270">
            <a:solidFill>
              <a:srgbClr val="266CB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rgbClr val="FFFFFF"/>
              </a:solidFill>
              <a:latin typeface="微软雅黑" panose="020B0503020204020204" charset="-122"/>
              <a:ea typeface="微软雅黑" panose="020B0503020204020204" charset="-122"/>
            </a:endParaRPr>
          </a:p>
        </p:txBody>
      </p:sp>
      <p:sp>
        <p:nvSpPr>
          <p:cNvPr id="10" name="矩形 9"/>
          <p:cNvSpPr/>
          <p:nvPr>
            <p:custDataLst>
              <p:tags r:id="rId3"/>
            </p:custDataLst>
          </p:nvPr>
        </p:nvSpPr>
        <p:spPr>
          <a:xfrm>
            <a:off x="252095" y="419100"/>
            <a:ext cx="11412220" cy="5821680"/>
          </a:xfrm>
          <a:prstGeom prst="rect">
            <a:avLst/>
          </a:prstGeom>
          <a:noFill/>
          <a:ln w="1270">
            <a:solidFill>
              <a:srgbClr val="266CB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rgbClr val="FFFFFF"/>
              </a:solidFill>
              <a:latin typeface="微软雅黑" panose="020B0503020204020204" charset="-122"/>
              <a:ea typeface="微软雅黑" panose="020B0503020204020204" charset="-122"/>
            </a:endParaRPr>
          </a:p>
        </p:txBody>
      </p:sp>
      <p:grpSp>
        <p:nvGrpSpPr>
          <p:cNvPr id="30" name="组合 29"/>
          <p:cNvGrpSpPr>
            <a:grpSpLocks noChangeAspect="1"/>
          </p:cNvGrpSpPr>
          <p:nvPr>
            <p:custDataLst>
              <p:tags r:id="rId4"/>
            </p:custDataLst>
          </p:nvPr>
        </p:nvGrpSpPr>
        <p:grpSpPr>
          <a:xfrm rot="10800000">
            <a:off x="671830" y="822325"/>
            <a:ext cx="637540" cy="556260"/>
            <a:chOff x="3213087" y="1347855"/>
            <a:chExt cx="723913" cy="631688"/>
          </a:xfrm>
          <a:solidFill>
            <a:schemeClr val="accent1">
              <a:alpha val="20000"/>
            </a:schemeClr>
          </a:solidFill>
        </p:grpSpPr>
        <p:sp>
          <p:nvSpPr>
            <p:cNvPr id="31" name="任意多边形: 形状 17"/>
            <p:cNvSpPr>
              <a:spLocks noChangeAspect="1"/>
            </p:cNvSpPr>
            <p:nvPr>
              <p:custDataLst>
                <p:tags r:id="rId5"/>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rgbClr val="266C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2" name="任意多边形: 形状 18"/>
            <p:cNvSpPr>
              <a:spLocks noChangeAspect="1"/>
            </p:cNvSpPr>
            <p:nvPr>
              <p:custDataLst>
                <p:tags r:id="rId6"/>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rgbClr val="266C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latin typeface="微软雅黑" panose="020B0503020204020204" charset="-122"/>
                <a:ea typeface="微软雅黑" panose="020B0503020204020204" charset="-122"/>
              </a:endParaRPr>
            </a:p>
          </p:txBody>
        </p:sp>
      </p:grpSp>
      <p:grpSp>
        <p:nvGrpSpPr>
          <p:cNvPr id="33" name="组合 32"/>
          <p:cNvGrpSpPr>
            <a:grpSpLocks noChangeAspect="1"/>
          </p:cNvGrpSpPr>
          <p:nvPr>
            <p:custDataLst>
              <p:tags r:id="rId7"/>
            </p:custDataLst>
          </p:nvPr>
        </p:nvGrpSpPr>
        <p:grpSpPr>
          <a:xfrm>
            <a:off x="10511790" y="5229860"/>
            <a:ext cx="923290" cy="805180"/>
            <a:chOff x="3213087" y="1347855"/>
            <a:chExt cx="723913" cy="631688"/>
          </a:xfrm>
          <a:solidFill>
            <a:schemeClr val="accent1">
              <a:alpha val="20000"/>
            </a:schemeClr>
          </a:solidFill>
        </p:grpSpPr>
        <p:sp>
          <p:nvSpPr>
            <p:cNvPr id="34" name="任意多边形: 形状 21"/>
            <p:cNvSpPr>
              <a:spLocks noChangeAspect="1"/>
            </p:cNvSpPr>
            <p:nvPr>
              <p:custDataLst>
                <p:tags r:id="rId8"/>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rgbClr val="266C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5" name="任意多边形: 形状 22"/>
            <p:cNvSpPr>
              <a:spLocks noChangeAspect="1"/>
            </p:cNvSpPr>
            <p:nvPr>
              <p:custDataLst>
                <p:tags r:id="rId9"/>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rgbClr val="266C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latin typeface="微软雅黑" panose="020B0503020204020204" charset="-122"/>
                <a:ea typeface="微软雅黑" panose="020B0503020204020204" charset="-122"/>
              </a:endParaRPr>
            </a:p>
          </p:txBody>
        </p:sp>
      </p:grpSp>
      <p:cxnSp>
        <p:nvCxnSpPr>
          <p:cNvPr id="36" name="直接连接符 35"/>
          <p:cNvCxnSpPr/>
          <p:nvPr>
            <p:custDataLst>
              <p:tags r:id="rId10"/>
            </p:custDataLst>
          </p:nvPr>
        </p:nvCxnSpPr>
        <p:spPr>
          <a:xfrm>
            <a:off x="2247932" y="2895600"/>
            <a:ext cx="7543800" cy="0"/>
          </a:xfrm>
          <a:prstGeom prst="line">
            <a:avLst/>
          </a:prstGeom>
          <a:ln w="1270">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11"/>
            </p:custDataLst>
          </p:nvPr>
        </p:nvSpPr>
        <p:spPr>
          <a:xfrm>
            <a:off x="1981200" y="1828815"/>
            <a:ext cx="8077264" cy="762000"/>
          </a:xfrm>
          <a:prstGeom prst="rect">
            <a:avLst/>
          </a:prstGeom>
          <a:noFill/>
        </p:spPr>
        <p:txBody>
          <a:bodyPr wrap="square" rtlCol="0" anchor="ctr">
            <a:noAutofit/>
          </a:bodyPr>
          <a:p>
            <a:pPr marL="0" indent="0" algn="l">
              <a:lnSpc>
                <a:spcPct val="100000"/>
              </a:lnSpc>
              <a:spcBef>
                <a:spcPts val="0"/>
              </a:spcBef>
              <a:spcAft>
                <a:spcPts val="0"/>
              </a:spcAft>
              <a:buSzPct val="100000"/>
            </a:pPr>
            <a:r>
              <a:rPr lang="zh-CN" altLang="en-US" sz="4000" b="1" spc="300">
                <a:solidFill>
                  <a:srgbClr val="4472C4"/>
                </a:solidFill>
                <a:latin typeface="微软雅黑" panose="020B0503020204020204" charset="-122"/>
                <a:ea typeface="微软雅黑" panose="020B0503020204020204" charset="-122"/>
              </a:rPr>
              <a:t>思考题</a:t>
            </a:r>
            <a:endParaRPr lang="zh-CN" altLang="en-US" sz="4000" b="1" spc="300">
              <a:solidFill>
                <a:srgbClr val="4472C4"/>
              </a:solidFill>
              <a:latin typeface="微软雅黑" panose="020B0503020204020204" charset="-122"/>
              <a:ea typeface="微软雅黑" panose="020B0503020204020204" charset="-122"/>
            </a:endParaRPr>
          </a:p>
        </p:txBody>
      </p:sp>
      <p:sp>
        <p:nvSpPr>
          <p:cNvPr id="11" name="Title 6"/>
          <p:cNvSpPr txBox="1"/>
          <p:nvPr>
            <p:custDataLst>
              <p:tags r:id="rId12"/>
            </p:custDataLst>
          </p:nvPr>
        </p:nvSpPr>
        <p:spPr>
          <a:xfrm>
            <a:off x="1981200" y="3200400"/>
            <a:ext cx="8077264" cy="1828800"/>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en-US"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光敏电阻的阻值随着光照强度如何变化？</a:t>
            </a:r>
            <a:endParaRPr lang="en-US"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400050" lvl="0" indent="-400050" algn="l" fontAlgn="ctr">
              <a:lnSpc>
                <a:spcPct val="130000"/>
              </a:lnSpc>
              <a:spcBef>
                <a:spcPts val="1000"/>
              </a:spcBef>
              <a:spcAft>
                <a:spcPts val="0"/>
              </a:spcAft>
              <a:buSzPct val="100000"/>
              <a:buFont typeface="+mj-ea"/>
              <a:buAutoNum type="ea1JpnChsDbPeriod"/>
            </a:pPr>
            <a:r>
              <a:rPr lang="en-US"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为什么UNO 主控板读取模拟数据的返回值在0~1023之间？0和1023分别对应的输入电压是多少？</a:t>
            </a:r>
            <a:endParaRPr lang="en-US"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a:p>
            <a:pPr marL="400050" lvl="0" indent="-400050" algn="l" fontAlgn="ctr">
              <a:lnSpc>
                <a:spcPct val="130000"/>
              </a:lnSpc>
              <a:spcBef>
                <a:spcPts val="1000"/>
              </a:spcBef>
              <a:spcAft>
                <a:spcPts val="0"/>
              </a:spcAft>
              <a:buSzPct val="100000"/>
              <a:buFont typeface="+mj-ea"/>
              <a:buAutoNum type="ea1JpnChsDbPeriod"/>
            </a:pPr>
            <a:r>
              <a:rPr lang="en-US"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rPr>
              <a:t>通过光敏电阻读取数据的时候，光敏电阻为什么要串联一个电阻？</a:t>
            </a:r>
            <a:endParaRPr lang="en-US" altLang="zh-CN" sz="1800" spc="200">
              <a:ln w="3175">
                <a:noFill/>
                <a:prstDash val="dash"/>
              </a:ln>
              <a:solidFill>
                <a:srgbClr val="404040"/>
              </a:solidFill>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07827" y="2500207"/>
            <a:ext cx="10363200" cy="1969347"/>
          </a:xfrm>
        </p:spPr>
        <p:txBody>
          <a:bodyPr/>
          <a:p>
            <a:r>
              <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rPr>
              <a:t>课后小结</a:t>
            </a:r>
            <a:endPar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2050" name=" 2050"/>
          <p:cNvSpPr/>
          <p:nvPr/>
        </p:nvSpPr>
        <p:spPr bwMode="auto">
          <a:xfrm>
            <a:off x="9144000" y="5255260"/>
            <a:ext cx="2133600" cy="1479973"/>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4">
              <a:lumMod val="75000"/>
            </a:schemeClr>
          </a:solidFill>
          <a:ln>
            <a:noFill/>
          </a:ln>
        </p:spPr>
        <p:txBody>
          <a:bodyPr anchor="ctr">
            <a:scene3d>
              <a:camera prst="orthographicFront"/>
              <a:lightRig rig="threePt" dir="t"/>
            </a:scene3d>
            <a:sp3d>
              <a:contourClr>
                <a:srgbClr val="FFFFFF"/>
              </a:contourClr>
            </a:sp3d>
          </a:bodyPr>
          <a:p>
            <a:pPr algn="ctr">
              <a:defRPr/>
            </a:pPr>
            <a:endParaRPr lang="zh-CN" altLang="en-US" sz="2400">
              <a:solidFill>
                <a:srgbClr val="FFFFFF"/>
              </a:solidFill>
            </a:endParaRPr>
          </a:p>
        </p:txBody>
      </p:sp>
      <p:sp>
        <p:nvSpPr>
          <p:cNvPr id="3" name="标题 1"/>
          <p:cNvSpPr>
            <a:spLocks noGrp="1"/>
          </p:cNvSpPr>
          <p:nvPr/>
        </p:nvSpPr>
        <p:spPr>
          <a:xfrm>
            <a:off x="2508462" y="2509732"/>
            <a:ext cx="10363200" cy="1969347"/>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rPr>
              <a:t>课后小结</a:t>
            </a:r>
            <a:endPar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4" name=" 2050"/>
          <p:cNvSpPr/>
          <p:nvPr/>
        </p:nvSpPr>
        <p:spPr bwMode="auto">
          <a:xfrm>
            <a:off x="9144635" y="5264785"/>
            <a:ext cx="2133600" cy="1479973"/>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4">
              <a:lumMod val="75000"/>
            </a:schemeClr>
          </a:solidFill>
          <a:ln>
            <a:noFill/>
          </a:ln>
        </p:spPr>
        <p:txBody>
          <a:bodyPr anchor="ctr">
            <a:scene3d>
              <a:camera prst="orthographicFront"/>
              <a:lightRig rig="threePt" dir="t"/>
            </a:scene3d>
            <a:sp3d>
              <a:contourClr>
                <a:srgbClr val="FFFFFF"/>
              </a:contourClr>
            </a:sp3d>
          </a:bodyPr>
          <a:p>
            <a:pPr algn="ctr">
              <a:defRPr/>
            </a:pPr>
            <a:endParaRPr lang="zh-CN" altLang="en-US" sz="24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3" name="图片 2"/>
          <p:cNvPicPr>
            <a:picLocks noChangeAspect="1"/>
          </p:cNvPicPr>
          <p:nvPr/>
        </p:nvPicPr>
        <p:blipFill>
          <a:blip r:embed="rId2"/>
          <a:stretch>
            <a:fillRect/>
          </a:stretch>
        </p:blipFill>
        <p:spPr>
          <a:xfrm>
            <a:off x="6319520" y="920750"/>
            <a:ext cx="2847340" cy="2847340"/>
          </a:xfrm>
          <a:prstGeom prst="rect">
            <a:avLst/>
          </a:prstGeom>
        </p:spPr>
      </p:pic>
      <p:pic>
        <p:nvPicPr>
          <p:cNvPr id="4" name="图片 3"/>
          <p:cNvPicPr>
            <a:picLocks noChangeAspect="1"/>
          </p:cNvPicPr>
          <p:nvPr/>
        </p:nvPicPr>
        <p:blipFill>
          <a:blip r:embed="rId3"/>
          <a:stretch>
            <a:fillRect/>
          </a:stretch>
        </p:blipFill>
        <p:spPr>
          <a:xfrm>
            <a:off x="8862060" y="4018915"/>
            <a:ext cx="2847340" cy="2696845"/>
          </a:xfrm>
          <a:prstGeom prst="rect">
            <a:avLst/>
          </a:prstGeom>
        </p:spPr>
      </p:pic>
      <p:pic>
        <p:nvPicPr>
          <p:cNvPr id="6" name="光感小夜灯">
            <a:hlinkClick r:id="" action="ppaction://media"/>
          </p:cNvPr>
          <p:cNvPicPr/>
          <p:nvPr>
            <a:videoFile r:link="rId4"/>
            <p:extLst>
              <p:ext uri="{DAA4B4D4-6D71-4841-9C94-3DE7FCFB9230}">
                <p14:media xmlns:p14="http://schemas.microsoft.com/office/powerpoint/2010/main" r:embed="rId5"/>
              </p:ext>
            </p:extLst>
          </p:nvPr>
        </p:nvPicPr>
        <p:blipFill>
          <a:blip r:embed="rId6"/>
          <a:stretch>
            <a:fillRect/>
          </a:stretch>
        </p:blipFill>
        <p:spPr>
          <a:xfrm>
            <a:off x="157480" y="920750"/>
            <a:ext cx="4995545" cy="5261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fullScrn="0">
              <p:cMediaNode>
                <p:cTn id="13" fill="hold" display="1">
                  <p:stCondLst>
                    <p:cond delay="indefinite"/>
                  </p:stCondLst>
                  <p:endCondLst>
                    <p:cond evt="onNext">
                      <p:tgtEl>
                        <p:sldTgt/>
                      </p:tgtEl>
                    </p:cond>
                    <p:cond evt="onPrev">
                      <p:tgtEl>
                        <p:sldTgt/>
                      </p:tgtEl>
                    </p:cond>
                  </p:endCondLst>
                </p:cTn>
                <p:tgtEl>
                  <p:spTgt spid="6"/>
                </p:tgtEl>
              </p:cMediaNode>
            </p:vide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additive="base">
                                        <p:cTn id="18"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5883910" y="2594610"/>
            <a:ext cx="6264275" cy="4077335"/>
          </a:xfrm>
          <a:prstGeom prst="rect">
            <a:avLst/>
          </a:prstGeom>
        </p:spPr>
      </p:pic>
      <p:pic>
        <p:nvPicPr>
          <p:cNvPr id="4" name="图片 3"/>
          <p:cNvPicPr>
            <a:picLocks noChangeAspect="1"/>
          </p:cNvPicPr>
          <p:nvPr/>
        </p:nvPicPr>
        <p:blipFill>
          <a:blip r:embed="rId2"/>
          <a:stretch>
            <a:fillRect/>
          </a:stretch>
        </p:blipFill>
        <p:spPr>
          <a:xfrm>
            <a:off x="0" y="870585"/>
            <a:ext cx="4839335" cy="2849880"/>
          </a:xfrm>
          <a:prstGeom prst="rect">
            <a:avLst/>
          </a:prstGeom>
        </p:spPr>
      </p:pic>
      <p:sp>
        <p:nvSpPr>
          <p:cNvPr id="5" name="文本框 4"/>
          <p:cNvSpPr txBox="1"/>
          <p:nvPr/>
        </p:nvSpPr>
        <p:spPr>
          <a:xfrm>
            <a:off x="7439025" y="1381125"/>
            <a:ext cx="3818255" cy="398780"/>
          </a:xfrm>
          <a:prstGeom prst="rect">
            <a:avLst/>
          </a:prstGeom>
          <a:noFill/>
        </p:spPr>
        <p:txBody>
          <a:bodyPr wrap="square" rtlCol="0">
            <a:spAutoFit/>
          </a:bodyPr>
          <a:p>
            <a:r>
              <a:rPr lang="zh-CN" altLang="en-US" sz="2000" b="1"/>
              <a:t>光敏电阻也可用于路灯上节能</a:t>
            </a:r>
            <a:endParaRPr lang="zh-CN" altLang="en-US" sz="2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531495" y="1069340"/>
            <a:ext cx="6368415" cy="368935"/>
          </a:xfrm>
          <a:prstGeom prst="rect">
            <a:avLst/>
          </a:prstGeom>
        </p:spPr>
        <p:txBody>
          <a:bodyPr wrap="square" lIns="0" tIns="0" rIns="0" bIns="0">
            <a:spAutoFit/>
          </a:bodyPr>
          <a:lstStyle>
            <a:lvl1pPr>
              <a:defRPr sz="1800" b="1" i="0">
                <a:solidFill>
                  <a:schemeClr val="tx1"/>
                </a:solidFill>
                <a:latin typeface="微软雅黑" panose="020B0503020204020204" charset="-122"/>
                <a:ea typeface="+mj-ea"/>
                <a:cs typeface="微软雅黑" panose="020B0503020204020204" charset="-122"/>
              </a:defRPr>
            </a:lvl1pPr>
          </a:lstStyle>
          <a:p>
            <a:r>
              <a:rPr lang="zh-CN" altLang="en-US" sz="2400">
                <a:solidFill>
                  <a:srgbClr val="E66864"/>
                </a:solidFill>
                <a:latin typeface="宋体" panose="02010600030101010101" pitchFamily="2" charset="-122"/>
                <a:ea typeface="宋体" panose="02010600030101010101" pitchFamily="2" charset="-122"/>
                <a:cs typeface="宋体" panose="02010600030101010101" pitchFamily="2" charset="-122"/>
              </a:rPr>
              <a:t>项目三：</a:t>
            </a:r>
            <a:r>
              <a:rPr lang="zh-CN" altLang="en-US" sz="2400">
                <a:solidFill>
                  <a:srgbClr val="E66864"/>
                </a:solidFill>
                <a:latin typeface="宋体" panose="02010600030101010101" pitchFamily="2" charset="-122"/>
                <a:ea typeface="宋体" panose="02010600030101010101" pitchFamily="2" charset="-122"/>
                <a:cs typeface="宋体" panose="02010600030101010101" pitchFamily="2" charset="-122"/>
                <a:sym typeface="+mn-ea"/>
              </a:rPr>
              <a:t>通过光敏电阻调整</a:t>
            </a:r>
            <a:r>
              <a:rPr lang="en-US" altLang="zh-CN" sz="2400">
                <a:solidFill>
                  <a:srgbClr val="E66864"/>
                </a:solidFill>
                <a:latin typeface="宋体" panose="02010600030101010101" pitchFamily="2" charset="-122"/>
                <a:ea typeface="宋体" panose="02010600030101010101" pitchFamily="2" charset="-122"/>
                <a:cs typeface="宋体" panose="02010600030101010101" pitchFamily="2" charset="-122"/>
                <a:sym typeface="+mn-ea"/>
              </a:rPr>
              <a:t>LED</a:t>
            </a:r>
            <a:r>
              <a:rPr lang="zh-CN" altLang="en-US" sz="2400">
                <a:solidFill>
                  <a:srgbClr val="E66864"/>
                </a:solidFill>
                <a:latin typeface="宋体" panose="02010600030101010101" pitchFamily="2" charset="-122"/>
                <a:ea typeface="宋体" panose="02010600030101010101" pitchFamily="2" charset="-122"/>
                <a:cs typeface="宋体" panose="02010600030101010101" pitchFamily="2" charset="-122"/>
                <a:sym typeface="+mn-ea"/>
              </a:rPr>
              <a:t>灯的亮度</a:t>
            </a:r>
            <a:endParaRPr lang="zh-CN" altLang="en-US" sz="2400">
              <a:solidFill>
                <a:srgbClr val="E66864"/>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标题 1"/>
          <p:cNvSpPr>
            <a:spLocks noGrp="1"/>
          </p:cNvSpPr>
          <p:nvPr/>
        </p:nvSpPr>
        <p:spPr>
          <a:xfrm>
            <a:off x="3194050" y="2372360"/>
            <a:ext cx="1763395" cy="368935"/>
          </a:xfrm>
          <a:prstGeom prst="rect">
            <a:avLst/>
          </a:prstGeom>
        </p:spPr>
        <p:txBody>
          <a:bodyPr wrap="square" lIns="0" tIns="0" rIns="0" bIns="0">
            <a:spAutoFit/>
          </a:bodyPr>
          <a:lstStyle>
            <a:lvl1pPr>
              <a:defRPr sz="1800" b="1" i="0">
                <a:solidFill>
                  <a:schemeClr val="tx1"/>
                </a:solidFill>
                <a:latin typeface="微软雅黑" panose="020B0503020204020204" charset="-122"/>
                <a:ea typeface="+mj-ea"/>
                <a:cs typeface="微软雅黑" panose="020B0503020204020204" charset="-122"/>
              </a:defRPr>
            </a:lvl1pPr>
          </a:lstStyle>
          <a:p>
            <a:r>
              <a:rPr lang="zh-CN" altLang="en-US" sz="2400"/>
              <a:t>所需器件：</a:t>
            </a:r>
            <a:endParaRPr lang="zh-CN" altLang="en-US" sz="2400"/>
          </a:p>
        </p:txBody>
      </p:sp>
      <p:sp>
        <p:nvSpPr>
          <p:cNvPr id="7" name="副标题 2"/>
          <p:cNvSpPr>
            <a:spLocks noGrp="1"/>
          </p:cNvSpPr>
          <p:nvPr/>
        </p:nvSpPr>
        <p:spPr>
          <a:xfrm>
            <a:off x="4302125" y="3154680"/>
            <a:ext cx="4052570" cy="184658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Wingdings" panose="05000000000000000000" charset="0"/>
              <a:buChar char="Ø"/>
            </a:pPr>
            <a:r>
              <a:rPr lang="zh-CN" altLang="en-US" sz="2400">
                <a:sym typeface="+mn-ea"/>
              </a:rPr>
              <a:t>光敏电阻</a:t>
            </a:r>
            <a:r>
              <a:rPr lang="en-US" altLang="zh-CN" sz="2400">
                <a:sym typeface="+mn-ea"/>
              </a:rPr>
              <a:t>*1</a:t>
            </a:r>
            <a:endParaRPr lang="en-US" altLang="zh-CN" sz="2400">
              <a:sym typeface="+mn-ea"/>
            </a:endParaRPr>
          </a:p>
          <a:p>
            <a:pPr marL="285750" indent="-285750">
              <a:buFont typeface="Wingdings" panose="05000000000000000000" charset="0"/>
              <a:buChar char="Ø"/>
            </a:pPr>
            <a:r>
              <a:rPr lang="en-US" altLang="zh-CN" sz="2400">
                <a:sym typeface="+mn-ea"/>
              </a:rPr>
              <a:t>LED</a:t>
            </a:r>
            <a:r>
              <a:rPr lang="zh-CN" altLang="en-US" sz="2400">
                <a:sym typeface="+mn-ea"/>
              </a:rPr>
              <a:t>灯</a:t>
            </a:r>
            <a:r>
              <a:rPr lang="zh-CN" sz="2400">
                <a:sym typeface="+mn-ea"/>
              </a:rPr>
              <a:t>模块</a:t>
            </a:r>
            <a:r>
              <a:rPr lang="en-US" altLang="zh-CN" sz="2400">
                <a:sym typeface="+mn-ea"/>
              </a:rPr>
              <a:t>*1</a:t>
            </a:r>
            <a:endParaRPr lang="en-US" altLang="zh-CN" sz="2400">
              <a:sym typeface="+mn-ea"/>
            </a:endParaRPr>
          </a:p>
          <a:p>
            <a:pPr marL="285750" indent="-285750">
              <a:buFont typeface="Wingdings" panose="05000000000000000000" charset="0"/>
              <a:buChar char="Ø"/>
            </a:pPr>
            <a:r>
              <a:rPr lang="en-US" altLang="zh-CN" sz="2400">
                <a:sym typeface="+mn-ea"/>
              </a:rPr>
              <a:t>220Ω</a:t>
            </a:r>
            <a:r>
              <a:rPr lang="zh-CN" altLang="en-US" sz="2400">
                <a:sym typeface="+mn-ea"/>
              </a:rPr>
              <a:t>电阻</a:t>
            </a:r>
            <a:r>
              <a:rPr lang="en-US" altLang="zh-CN" sz="2400">
                <a:sym typeface="+mn-ea"/>
              </a:rPr>
              <a:t>*1</a:t>
            </a:r>
            <a:endParaRPr lang="en-US" altLang="zh-CN" sz="2400">
              <a:sym typeface="+mn-ea"/>
            </a:endParaRPr>
          </a:p>
          <a:p>
            <a:pPr marL="285750" indent="-285750">
              <a:buFont typeface="Wingdings" panose="05000000000000000000" charset="0"/>
              <a:buChar char="Ø"/>
            </a:pPr>
            <a:r>
              <a:rPr lang="en-US" sz="2400"/>
              <a:t>3P</a:t>
            </a:r>
            <a:r>
              <a:rPr lang="zh-CN" altLang="en-US" sz="2400"/>
              <a:t>数据线</a:t>
            </a:r>
            <a:r>
              <a:rPr lang="en-US" altLang="zh-CN" sz="2400"/>
              <a:t>*1</a:t>
            </a:r>
            <a:endParaRPr lang="en-US" altLang="zh-CN" sz="2400"/>
          </a:p>
          <a:p>
            <a:pPr marL="285750" indent="-285750">
              <a:buFont typeface="Wingdings" panose="05000000000000000000" charset="0"/>
              <a:buChar char="Ø"/>
            </a:pPr>
            <a:r>
              <a:rPr lang="zh-CN" altLang="en-US" sz="2400"/>
              <a:t>杜邦线若干</a:t>
            </a:r>
            <a:endParaRPr lang="zh-CN"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67865" y="3903345"/>
            <a:ext cx="3375660" cy="2426970"/>
          </a:xfrm>
          <a:prstGeom prst="rect">
            <a:avLst/>
          </a:prstGeom>
        </p:spPr>
      </p:pic>
      <p:sp>
        <p:nvSpPr>
          <p:cNvPr id="4" name="文本框 3"/>
          <p:cNvSpPr txBox="1"/>
          <p:nvPr/>
        </p:nvSpPr>
        <p:spPr>
          <a:xfrm>
            <a:off x="213995" y="969010"/>
            <a:ext cx="8578215" cy="829945"/>
          </a:xfrm>
          <a:prstGeom prst="rect">
            <a:avLst/>
          </a:prstGeom>
          <a:noFill/>
        </p:spPr>
        <p:txBody>
          <a:bodyPr wrap="square" rtlCol="0">
            <a:spAutoFit/>
          </a:bodyPr>
          <a:p>
            <a:r>
              <a:rPr lang="zh-CN" altLang="en-US" sz="2400" b="1">
                <a:solidFill>
                  <a:srgbClr val="E8442B"/>
                </a:solidFill>
                <a:sym typeface="+mn-ea"/>
              </a:rPr>
              <a:t>光敏电阻 </a:t>
            </a:r>
            <a:r>
              <a:rPr lang="en-US" altLang="zh-CN" sz="2400">
                <a:solidFill>
                  <a:srgbClr val="E8442B"/>
                </a:solidFill>
                <a:sym typeface="+mn-ea"/>
              </a:rPr>
              <a:t>(</a:t>
            </a:r>
            <a:r>
              <a:rPr lang="zh-CN" altLang="en-US" sz="2400">
                <a:solidFill>
                  <a:srgbClr val="E8442B"/>
                </a:solidFill>
                <a:sym typeface="+mn-ea"/>
              </a:rPr>
              <a:t>light-dependent resistor 可缩写成 </a:t>
            </a:r>
            <a:r>
              <a:rPr lang="en-US" altLang="zh-CN" sz="2400">
                <a:solidFill>
                  <a:srgbClr val="E8442B"/>
                </a:solidFill>
                <a:sym typeface="+mn-ea"/>
              </a:rPr>
              <a:t>LDR)</a:t>
            </a:r>
            <a:endParaRPr lang="en-US" altLang="zh-CN" sz="2400">
              <a:solidFill>
                <a:srgbClr val="E8442B"/>
              </a:solidFill>
            </a:endParaRPr>
          </a:p>
          <a:p>
            <a:endParaRPr lang="en-US" altLang="zh-CN" sz="2400" b="1">
              <a:solidFill>
                <a:srgbClr val="E8442B"/>
              </a:solidFill>
              <a:sym typeface="+mn-ea"/>
            </a:endParaRPr>
          </a:p>
        </p:txBody>
      </p:sp>
      <p:sp>
        <p:nvSpPr>
          <p:cNvPr id="3" name="文本框 2"/>
          <p:cNvSpPr txBox="1"/>
          <p:nvPr/>
        </p:nvSpPr>
        <p:spPr>
          <a:xfrm>
            <a:off x="1751965" y="1520825"/>
            <a:ext cx="9123680" cy="2245360"/>
          </a:xfrm>
          <a:prstGeom prst="rect">
            <a:avLst/>
          </a:prstGeom>
          <a:noFill/>
        </p:spPr>
        <p:txBody>
          <a:bodyPr wrap="square" rtlCol="0">
            <a:spAutoFit/>
          </a:bodyPr>
          <a:p>
            <a:r>
              <a:rPr lang="en-US" altLang="zh-CN" sz="2000"/>
              <a:t>      </a:t>
            </a:r>
            <a:r>
              <a:rPr lang="zh-CN" altLang="en-US" sz="2000"/>
              <a:t>光敏电阻是利用硫化镉或硒化镉等半导体材料的光电导效应制成的一种电阻随入射光的强弱而改变的电阻器。</a:t>
            </a:r>
            <a:endParaRPr lang="zh-CN" altLang="en-US" sz="2000"/>
          </a:p>
          <a:p>
            <a:endParaRPr lang="zh-CN" altLang="en-US" sz="2000"/>
          </a:p>
          <a:p>
            <a:r>
              <a:rPr lang="zh-CN" altLang="en-US" sz="2000"/>
              <a:t>      光照愈强，阻值就愈低，随着光照强度的升高，电阻值迅速降低，亮电阻值可小至</a:t>
            </a:r>
            <a:r>
              <a:rPr lang="en-US" altLang="zh-CN" sz="2000"/>
              <a:t>1kΩ</a:t>
            </a:r>
            <a:r>
              <a:rPr lang="zh-CN" altLang="en-US" sz="2000"/>
              <a:t>以下。光敏电阻对光线十分敏感，其在无光照时，呈高阻状态，暗电阻一般可达</a:t>
            </a:r>
            <a:r>
              <a:rPr lang="en-US" altLang="zh-CN" sz="2000"/>
              <a:t>1.5MΩ</a:t>
            </a:r>
            <a:r>
              <a:rPr lang="zh-CN" altLang="en-US" sz="2000"/>
              <a:t>。（光强则电阻减小，光弱则电阻增大）。</a:t>
            </a:r>
            <a:endParaRPr lang="zh-CN" altLang="en-US" sz="2000"/>
          </a:p>
          <a:p>
            <a:endParaRPr lang="zh-CN" altLang="en-US" sz="2000"/>
          </a:p>
        </p:txBody>
      </p:sp>
      <p:pic>
        <p:nvPicPr>
          <p:cNvPr id="6" name="图片 5"/>
          <p:cNvPicPr>
            <a:picLocks noChangeAspect="1"/>
          </p:cNvPicPr>
          <p:nvPr/>
        </p:nvPicPr>
        <p:blipFill>
          <a:blip r:embed="rId2"/>
          <a:stretch>
            <a:fillRect/>
          </a:stretch>
        </p:blipFill>
        <p:spPr>
          <a:xfrm>
            <a:off x="6794500" y="3543935"/>
            <a:ext cx="3698875" cy="31457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39920" y="1313815"/>
            <a:ext cx="6068695" cy="1014730"/>
          </a:xfrm>
          <a:prstGeom prst="rect">
            <a:avLst/>
          </a:prstGeom>
          <a:noFill/>
        </p:spPr>
        <p:txBody>
          <a:bodyPr wrap="square" rtlCol="0" anchor="t">
            <a:spAutoFit/>
          </a:bodyPr>
          <a:p>
            <a:r>
              <a:rPr lang="zh-CN" altLang="en-US" sz="2000">
                <a:sym typeface="+mn-ea"/>
              </a:rPr>
              <a:t>为了增加灵敏度，光敏电阻两个电极常做成梳状。</a:t>
            </a:r>
            <a:endParaRPr lang="zh-CN" altLang="en-US" sz="2000">
              <a:sym typeface="+mn-ea"/>
            </a:endParaRPr>
          </a:p>
          <a:p>
            <a:endParaRPr lang="zh-CN" altLang="en-US" sz="2000"/>
          </a:p>
          <a:p>
            <a:r>
              <a:rPr lang="zh-CN" altLang="en-US" sz="2000">
                <a:sym typeface="+mn-ea"/>
              </a:rPr>
              <a:t>在电路图中，光敏电阻的符号如下图所示：</a:t>
            </a:r>
            <a:endParaRPr lang="zh-CN" altLang="en-US" sz="2000">
              <a:sym typeface="+mn-ea"/>
            </a:endParaRPr>
          </a:p>
        </p:txBody>
      </p:sp>
      <p:pic>
        <p:nvPicPr>
          <p:cNvPr id="4" name="图片 3"/>
          <p:cNvPicPr>
            <a:picLocks noChangeAspect="1"/>
          </p:cNvPicPr>
          <p:nvPr/>
        </p:nvPicPr>
        <p:blipFill>
          <a:blip r:embed="rId1"/>
          <a:stretch>
            <a:fillRect/>
          </a:stretch>
        </p:blipFill>
        <p:spPr>
          <a:xfrm>
            <a:off x="4439920" y="2759710"/>
            <a:ext cx="4523105" cy="2821305"/>
          </a:xfrm>
          <a:prstGeom prst="rect">
            <a:avLst/>
          </a:prstGeom>
        </p:spPr>
      </p:pic>
      <p:pic>
        <p:nvPicPr>
          <p:cNvPr id="7" name="图片 6"/>
          <p:cNvPicPr>
            <a:picLocks noChangeAspect="1"/>
          </p:cNvPicPr>
          <p:nvPr/>
        </p:nvPicPr>
        <p:blipFill>
          <a:blip r:embed="rId2"/>
          <a:stretch>
            <a:fillRect/>
          </a:stretch>
        </p:blipFill>
        <p:spPr>
          <a:xfrm>
            <a:off x="4784090" y="4601210"/>
            <a:ext cx="1173480" cy="342900"/>
          </a:xfrm>
          <a:prstGeom prst="rect">
            <a:avLst/>
          </a:prstGeom>
        </p:spPr>
      </p:pic>
      <p:sp>
        <p:nvSpPr>
          <p:cNvPr id="3" name="文本框 2"/>
          <p:cNvSpPr txBox="1"/>
          <p:nvPr/>
        </p:nvSpPr>
        <p:spPr>
          <a:xfrm>
            <a:off x="3530600" y="6037580"/>
            <a:ext cx="5851525" cy="398780"/>
          </a:xfrm>
          <a:prstGeom prst="rect">
            <a:avLst/>
          </a:prstGeom>
          <a:noFill/>
        </p:spPr>
        <p:txBody>
          <a:bodyPr wrap="square" rtlCol="0">
            <a:spAutoFit/>
          </a:bodyPr>
          <a:p>
            <a:r>
              <a:rPr lang="zh-CN" altLang="en-US" sz="2000">
                <a:sym typeface="+mn-ea"/>
              </a:rPr>
              <a:t>光敏电阻没有极性，在连接电路时，可随意放置。</a:t>
            </a:r>
            <a:endParaRPr lang="zh-CN" altLang="en-US" sz="2000">
              <a:sym typeface="+mn-ea"/>
            </a:endParaRPr>
          </a:p>
        </p:txBody>
      </p:sp>
      <p:sp>
        <p:nvSpPr>
          <p:cNvPr id="5" name="文本框 4"/>
          <p:cNvSpPr txBox="1"/>
          <p:nvPr/>
        </p:nvSpPr>
        <p:spPr>
          <a:xfrm>
            <a:off x="89535" y="1173480"/>
            <a:ext cx="2164715" cy="460375"/>
          </a:xfrm>
          <a:prstGeom prst="rect">
            <a:avLst/>
          </a:prstGeom>
          <a:noFill/>
        </p:spPr>
        <p:txBody>
          <a:bodyPr wrap="square" rtlCol="0">
            <a:spAutoFit/>
          </a:bodyPr>
          <a:p>
            <a:r>
              <a:rPr lang="zh-CN" altLang="en-US" sz="2400" b="1">
                <a:solidFill>
                  <a:schemeClr val="accent2">
                    <a:lumMod val="75000"/>
                  </a:schemeClr>
                </a:solidFill>
                <a:sym typeface="+mn-ea"/>
              </a:rPr>
              <a:t>光敏电阻</a:t>
            </a:r>
            <a:endParaRPr lang="zh-CN" altLang="en-US" sz="2400" b="1">
              <a:solidFill>
                <a:schemeClr val="accent2">
                  <a:lumMod val="75000"/>
                </a:schemeClr>
              </a:solidFill>
              <a:sym typeface="+mn-ea"/>
            </a:endParaRPr>
          </a:p>
        </p:txBody>
      </p:sp>
      <p:sp>
        <p:nvSpPr>
          <p:cNvPr id="6" name="文本框 5"/>
          <p:cNvSpPr txBox="1"/>
          <p:nvPr/>
        </p:nvSpPr>
        <p:spPr>
          <a:xfrm>
            <a:off x="208280" y="3986530"/>
            <a:ext cx="4048125" cy="368300"/>
          </a:xfrm>
          <a:prstGeom prst="rect">
            <a:avLst/>
          </a:prstGeom>
          <a:noFill/>
        </p:spPr>
        <p:txBody>
          <a:bodyPr wrap="square" rtlCol="0" anchor="t">
            <a:spAutoFit/>
          </a:bodyPr>
          <a:p>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34720" y="861060"/>
            <a:ext cx="10200005" cy="5631180"/>
          </a:xfrm>
          <a:prstGeom prst="rect">
            <a:avLst/>
          </a:prstGeom>
          <a:noFill/>
        </p:spPr>
        <p:txBody>
          <a:bodyPr wrap="square" rtlCol="0">
            <a:spAutoFit/>
          </a:bodyPr>
          <a:p>
            <a:endParaRPr lang="zh-CN" altLang="en-US" sz="2000"/>
          </a:p>
          <a:p>
            <a:r>
              <a:rPr lang="zh-CN" altLang="en-US" sz="2000">
                <a:sym typeface="+mn-ea"/>
              </a:rPr>
              <a:t>      在电路中，为了读取光敏电阻随光线强度的变化值，</a:t>
            </a:r>
            <a:r>
              <a:rPr lang="zh-CN" altLang="en-US" sz="2000" b="1">
                <a:solidFill>
                  <a:srgbClr val="FF0000"/>
                </a:solidFill>
                <a:sym typeface="+mn-ea"/>
              </a:rPr>
              <a:t>电路连接时需要串联一个电阻。</a:t>
            </a:r>
            <a:endParaRPr lang="zh-CN" altLang="en-US" sz="2000" b="1">
              <a:solidFill>
                <a:srgbClr val="FF0000"/>
              </a:solidFill>
            </a:endParaRPr>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r>
              <a:rPr lang="zh-CN" altLang="en-US" sz="2000"/>
              <a:t>      串联电阻的目的就是利用串联分压原理，当光敏电阻阻值变化时，模拟输入引脚处的电压会随之变化，读取的数值也因此而变化。</a:t>
            </a:r>
            <a:endParaRPr lang="zh-CN" altLang="en-US" sz="2000"/>
          </a:p>
        </p:txBody>
      </p:sp>
      <p:sp>
        <p:nvSpPr>
          <p:cNvPr id="11" name=" 184"/>
          <p:cNvSpPr/>
          <p:nvPr/>
        </p:nvSpPr>
        <p:spPr>
          <a:xfrm>
            <a:off x="4548505" y="2070100"/>
            <a:ext cx="214630" cy="203835"/>
          </a:xfrm>
          <a:prstGeom prst="ellipse">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a:solidFill>
                <a:srgbClr val="FFFFFF"/>
              </a:solidFill>
            </a:endParaRPr>
          </a:p>
        </p:txBody>
      </p:sp>
      <p:cxnSp>
        <p:nvCxnSpPr>
          <p:cNvPr id="13" name="直接连接符 12"/>
          <p:cNvCxnSpPr/>
          <p:nvPr/>
        </p:nvCxnSpPr>
        <p:spPr>
          <a:xfrm>
            <a:off x="4655820" y="2273935"/>
            <a:ext cx="0" cy="627380"/>
          </a:xfrm>
          <a:prstGeom prst="line">
            <a:avLst/>
          </a:prstGeom>
        </p:spPr>
        <p:style>
          <a:lnRef idx="3">
            <a:schemeClr val="dk1"/>
          </a:lnRef>
          <a:fillRef idx="0">
            <a:schemeClr val="dk1"/>
          </a:fillRef>
          <a:effectRef idx="2">
            <a:schemeClr val="dk1"/>
          </a:effectRef>
          <a:fontRef idx="minor">
            <a:schemeClr val="tx1"/>
          </a:fontRef>
        </p:style>
      </p:cxnSp>
      <p:cxnSp>
        <p:nvCxnSpPr>
          <p:cNvPr id="15" name="直接连接符 14"/>
          <p:cNvCxnSpPr/>
          <p:nvPr/>
        </p:nvCxnSpPr>
        <p:spPr>
          <a:xfrm>
            <a:off x="4646930" y="3442970"/>
            <a:ext cx="6350" cy="467360"/>
          </a:xfrm>
          <a:prstGeom prst="line">
            <a:avLst/>
          </a:prstGeom>
        </p:spPr>
        <p:style>
          <a:lnRef idx="3">
            <a:schemeClr val="dk1"/>
          </a:lnRef>
          <a:fillRef idx="0">
            <a:schemeClr val="dk1"/>
          </a:fillRef>
          <a:effectRef idx="2">
            <a:schemeClr val="dk1"/>
          </a:effectRef>
          <a:fontRef idx="minor">
            <a:schemeClr val="tx1"/>
          </a:fontRef>
        </p:style>
      </p:cxnSp>
      <p:sp>
        <p:nvSpPr>
          <p:cNvPr id="18" name="文本框 17"/>
          <p:cNvSpPr txBox="1"/>
          <p:nvPr/>
        </p:nvSpPr>
        <p:spPr>
          <a:xfrm>
            <a:off x="3917950" y="1988185"/>
            <a:ext cx="909320" cy="368300"/>
          </a:xfrm>
          <a:prstGeom prst="rect">
            <a:avLst/>
          </a:prstGeom>
          <a:noFill/>
        </p:spPr>
        <p:txBody>
          <a:bodyPr wrap="square" rtlCol="0">
            <a:spAutoFit/>
          </a:bodyPr>
          <a:p>
            <a:r>
              <a:rPr lang="en-US" altLang="zh-CN"/>
              <a:t>+5V</a:t>
            </a:r>
            <a:endParaRPr lang="en-US" altLang="zh-CN"/>
          </a:p>
        </p:txBody>
      </p:sp>
      <p:sp>
        <p:nvSpPr>
          <p:cNvPr id="21" name=" 220"/>
          <p:cNvSpPr/>
          <p:nvPr/>
        </p:nvSpPr>
        <p:spPr>
          <a:xfrm>
            <a:off x="5517515" y="3501390"/>
            <a:ext cx="1501775" cy="350520"/>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solidFill>
                  <a:srgbClr val="FF0000"/>
                </a:solidFill>
              </a:rPr>
              <a:t>A0</a:t>
            </a:r>
            <a:r>
              <a:rPr lang="zh-CN" altLang="en-US">
                <a:solidFill>
                  <a:srgbClr val="FF0000"/>
                </a:solidFill>
              </a:rPr>
              <a:t>引脚</a:t>
            </a:r>
            <a:endParaRPr lang="zh-CN" altLang="en-US">
              <a:solidFill>
                <a:srgbClr val="FF0000"/>
              </a:solidFill>
            </a:endParaRPr>
          </a:p>
        </p:txBody>
      </p:sp>
      <p:cxnSp>
        <p:nvCxnSpPr>
          <p:cNvPr id="22" name="直接连接符 21"/>
          <p:cNvCxnSpPr/>
          <p:nvPr/>
        </p:nvCxnSpPr>
        <p:spPr>
          <a:xfrm flipV="1">
            <a:off x="4516120" y="4919345"/>
            <a:ext cx="269875" cy="4445"/>
          </a:xfrm>
          <a:prstGeom prst="line">
            <a:avLst/>
          </a:prstGeom>
        </p:spPr>
        <p:style>
          <a:lnRef idx="3">
            <a:schemeClr val="dk1"/>
          </a:lnRef>
          <a:fillRef idx="0">
            <a:schemeClr val="dk1"/>
          </a:fillRef>
          <a:effectRef idx="2">
            <a:schemeClr val="dk1"/>
          </a:effectRef>
          <a:fontRef idx="minor">
            <a:schemeClr val="tx1"/>
          </a:fontRef>
        </p:style>
      </p:cxnSp>
      <p:cxnSp>
        <p:nvCxnSpPr>
          <p:cNvPr id="23" name="直接连接符 22"/>
          <p:cNvCxnSpPr/>
          <p:nvPr/>
        </p:nvCxnSpPr>
        <p:spPr>
          <a:xfrm flipV="1">
            <a:off x="4587240" y="5133340"/>
            <a:ext cx="133985" cy="3175"/>
          </a:xfrm>
          <a:prstGeom prst="line">
            <a:avLst/>
          </a:prstGeom>
        </p:spPr>
        <p:style>
          <a:lnRef idx="3">
            <a:schemeClr val="dk1"/>
          </a:lnRef>
          <a:fillRef idx="0">
            <a:schemeClr val="dk1"/>
          </a:fillRef>
          <a:effectRef idx="2">
            <a:schemeClr val="dk1"/>
          </a:effectRef>
          <a:fontRef idx="minor">
            <a:schemeClr val="tx1"/>
          </a:fontRef>
        </p:style>
      </p:cxnSp>
      <p:cxnSp>
        <p:nvCxnSpPr>
          <p:cNvPr id="24" name="直接连接符 23"/>
          <p:cNvCxnSpPr/>
          <p:nvPr/>
        </p:nvCxnSpPr>
        <p:spPr>
          <a:xfrm>
            <a:off x="4557395" y="5027295"/>
            <a:ext cx="193675" cy="4445"/>
          </a:xfrm>
          <a:prstGeom prst="line">
            <a:avLst/>
          </a:prstGeom>
        </p:spPr>
        <p:style>
          <a:lnRef idx="3">
            <a:schemeClr val="dk1"/>
          </a:lnRef>
          <a:fillRef idx="0">
            <a:schemeClr val="dk1"/>
          </a:fillRef>
          <a:effectRef idx="2">
            <a:schemeClr val="dk1"/>
          </a:effectRef>
          <a:fontRef idx="minor">
            <a:schemeClr val="tx1"/>
          </a:fontRef>
        </p:style>
      </p:cxnSp>
      <p:sp>
        <p:nvSpPr>
          <p:cNvPr id="3" name="矩形 2"/>
          <p:cNvSpPr/>
          <p:nvPr/>
        </p:nvSpPr>
        <p:spPr>
          <a:xfrm>
            <a:off x="4567555" y="2901315"/>
            <a:ext cx="165100" cy="541655"/>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 name="直接箭头连接符 3"/>
          <p:cNvCxnSpPr/>
          <p:nvPr/>
        </p:nvCxnSpPr>
        <p:spPr>
          <a:xfrm flipH="1">
            <a:off x="4639310" y="3676650"/>
            <a:ext cx="87820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573270" y="3910330"/>
            <a:ext cx="165100" cy="541655"/>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a:off x="4652645" y="4451985"/>
            <a:ext cx="6350" cy="467360"/>
          </a:xfrm>
          <a:prstGeom prst="line">
            <a:avLst/>
          </a:prstGeom>
        </p:spPr>
        <p:style>
          <a:lnRef idx="3">
            <a:schemeClr val="dk1"/>
          </a:lnRef>
          <a:fillRef idx="0">
            <a:schemeClr val="dk1"/>
          </a:fillRef>
          <a:effectRef idx="2">
            <a:schemeClr val="dk1"/>
          </a:effectRef>
          <a:fontRef idx="minor">
            <a:schemeClr val="tx1"/>
          </a:fontRef>
        </p:style>
      </p:cxnSp>
      <p:cxnSp>
        <p:nvCxnSpPr>
          <p:cNvPr id="7" name="直接箭头连接符 6"/>
          <p:cNvCxnSpPr/>
          <p:nvPr/>
        </p:nvCxnSpPr>
        <p:spPr>
          <a:xfrm>
            <a:off x="4257675" y="3848735"/>
            <a:ext cx="229870" cy="2755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4242435" y="4006215"/>
            <a:ext cx="229870" cy="2755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785995" y="2988310"/>
            <a:ext cx="734695" cy="368300"/>
          </a:xfrm>
          <a:prstGeom prst="rect">
            <a:avLst/>
          </a:prstGeom>
          <a:noFill/>
        </p:spPr>
        <p:txBody>
          <a:bodyPr wrap="square" rtlCol="0">
            <a:spAutoFit/>
          </a:bodyPr>
          <a:p>
            <a:r>
              <a:rPr lang="en-US" altLang="zh-CN"/>
              <a:t>1KΩ</a:t>
            </a: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2965" y="1530350"/>
            <a:ext cx="10466705" cy="4523105"/>
          </a:xfrm>
          <a:prstGeom prst="rect">
            <a:avLst/>
          </a:prstGeom>
          <a:noFill/>
        </p:spPr>
        <p:txBody>
          <a:bodyPr wrap="square" rtlCol="0">
            <a:spAutoFit/>
          </a:bodyPr>
          <a:p>
            <a:r>
              <a:rPr lang="en-US" altLang="zh-CN" sz="2400"/>
              <a:t>        </a:t>
            </a:r>
            <a:r>
              <a:rPr lang="zh-CN" altLang="en-US" sz="2400"/>
              <a:t>在前面的项目中，学习了如何点亮</a:t>
            </a:r>
            <a:r>
              <a:rPr lang="en-US" altLang="zh-CN" sz="2400"/>
              <a:t>LED</a:t>
            </a:r>
            <a:r>
              <a:rPr lang="zh-CN" altLang="en-US" sz="2400"/>
              <a:t>，如何获取按键开关的值。在点亮</a:t>
            </a:r>
            <a:r>
              <a:rPr lang="en-US" altLang="zh-CN" sz="2400"/>
              <a:t>LED</a:t>
            </a:r>
            <a:r>
              <a:rPr lang="zh-CN" altLang="en-US" sz="2400"/>
              <a:t>的过程中，需要 串联一个                                     用</a:t>
            </a:r>
            <a:r>
              <a:rPr lang="en-US" altLang="zh-CN" sz="2400"/>
              <a:t>LED</a:t>
            </a:r>
            <a:r>
              <a:rPr lang="zh-CN" altLang="en-US" sz="2400"/>
              <a:t>灯模块就不用再去串联电阻。</a:t>
            </a:r>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p:txBody>
      </p:sp>
      <p:sp>
        <p:nvSpPr>
          <p:cNvPr id="3" name="文本框 2"/>
          <p:cNvSpPr txBox="1"/>
          <p:nvPr/>
        </p:nvSpPr>
        <p:spPr>
          <a:xfrm>
            <a:off x="5684520" y="1911985"/>
            <a:ext cx="3053080" cy="521970"/>
          </a:xfrm>
          <a:prstGeom prst="rect">
            <a:avLst/>
          </a:prstGeom>
          <a:noFill/>
        </p:spPr>
        <p:txBody>
          <a:bodyPr wrap="square" rtlCol="0">
            <a:spAutoFit/>
          </a:bodyPr>
          <a:p>
            <a:r>
              <a:rPr lang="en-US" altLang="zh-CN" sz="2800" b="1">
                <a:solidFill>
                  <a:schemeClr val="tx1"/>
                </a:solidFill>
              </a:rPr>
              <a:t>220Ω</a:t>
            </a:r>
            <a:r>
              <a:rPr lang="zh-CN" altLang="en-US" sz="2800" b="1">
                <a:solidFill>
                  <a:schemeClr val="tx1"/>
                </a:solidFill>
              </a:rPr>
              <a:t>的限流电阻。</a:t>
            </a:r>
            <a:endParaRPr lang="zh-CN" altLang="en-US" sz="2800" b="1">
              <a:solidFill>
                <a:schemeClr val="tx1"/>
              </a:solidFill>
            </a:endParaRPr>
          </a:p>
        </p:txBody>
      </p:sp>
      <p:sp>
        <p:nvSpPr>
          <p:cNvPr id="4" name="文本框 3"/>
          <p:cNvSpPr txBox="1"/>
          <p:nvPr/>
        </p:nvSpPr>
        <p:spPr>
          <a:xfrm>
            <a:off x="29845" y="876935"/>
            <a:ext cx="3134995" cy="460375"/>
          </a:xfrm>
          <a:prstGeom prst="rect">
            <a:avLst/>
          </a:prstGeom>
          <a:noFill/>
        </p:spPr>
        <p:txBody>
          <a:bodyPr wrap="square" rtlCol="0">
            <a:spAutoFit/>
          </a:bodyPr>
          <a:p>
            <a:r>
              <a:rPr lang="en-US" altLang="zh-CN" sz="2400" b="1">
                <a:solidFill>
                  <a:schemeClr val="accent2">
                    <a:lumMod val="75000"/>
                  </a:schemeClr>
                </a:solidFill>
                <a:sym typeface="+mn-ea"/>
              </a:rPr>
              <a:t>LED</a:t>
            </a:r>
            <a:r>
              <a:rPr lang="zh-CN" altLang="en-US" sz="2400" b="1">
                <a:solidFill>
                  <a:schemeClr val="accent2">
                    <a:lumMod val="75000"/>
                  </a:schemeClr>
                </a:solidFill>
                <a:sym typeface="+mn-ea"/>
              </a:rPr>
              <a:t>模块</a:t>
            </a:r>
            <a:endParaRPr lang="zh-CN" altLang="en-US" sz="2400" b="1">
              <a:solidFill>
                <a:schemeClr val="accent2">
                  <a:lumMod val="75000"/>
                </a:schemeClr>
              </a:solidFill>
              <a:sym typeface="+mn-ea"/>
            </a:endParaRPr>
          </a:p>
        </p:txBody>
      </p:sp>
      <p:pic>
        <p:nvPicPr>
          <p:cNvPr id="6" name="图片 5" descr="红色灯"/>
          <p:cNvPicPr>
            <a:picLocks noChangeAspect="1"/>
          </p:cNvPicPr>
          <p:nvPr/>
        </p:nvPicPr>
        <p:blipFill>
          <a:blip r:embed="rId1"/>
          <a:stretch>
            <a:fillRect/>
          </a:stretch>
        </p:blipFill>
        <p:spPr>
          <a:xfrm>
            <a:off x="4130040" y="2879725"/>
            <a:ext cx="3173730" cy="3173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48385" y="2306320"/>
            <a:ext cx="4540885" cy="2245360"/>
          </a:xfrm>
          <a:prstGeom prst="rect">
            <a:avLst/>
          </a:prstGeom>
          <a:noFill/>
        </p:spPr>
        <p:txBody>
          <a:bodyPr wrap="square" rtlCol="0" anchor="t">
            <a:spAutoFit/>
          </a:bodyPr>
          <a:p>
            <a:r>
              <a:rPr lang="zh-CN" altLang="en-US" sz="2000">
                <a:sym typeface="+mn-ea"/>
              </a:rPr>
              <a:t>搭设说明：</a:t>
            </a:r>
            <a:endParaRPr lang="zh-CN" altLang="en-US" sz="2000"/>
          </a:p>
          <a:p>
            <a:endParaRPr lang="zh-CN" altLang="en-US" sz="2000"/>
          </a:p>
          <a:p>
            <a:r>
              <a:rPr lang="zh-CN" altLang="en-US" sz="2000">
                <a:sym typeface="+mn-ea"/>
              </a:rPr>
              <a:t>       利用光敏电阻的阻值随光照强度变化的特性，</a:t>
            </a:r>
            <a:r>
              <a:rPr lang="zh-CN" altLang="en-US" sz="2000" b="1">
                <a:sym typeface="+mn-ea"/>
              </a:rPr>
              <a:t>在电路中一定要串联一个电阻</a:t>
            </a:r>
            <a:r>
              <a:rPr lang="zh-CN" altLang="en-US" sz="2000">
                <a:sym typeface="+mn-ea"/>
              </a:rPr>
              <a:t>，方能读取到变化的数据。串联电阻的阻值需要根据设计确定。本项目中采用串联</a:t>
            </a:r>
            <a:r>
              <a:rPr lang="en-US" altLang="zh-CN" sz="2000">
                <a:sym typeface="+mn-ea"/>
              </a:rPr>
              <a:t>1KΩ</a:t>
            </a:r>
            <a:r>
              <a:rPr lang="zh-CN" altLang="en-US" sz="2000">
                <a:sym typeface="+mn-ea"/>
              </a:rPr>
              <a:t>电阻。</a:t>
            </a:r>
            <a:endParaRPr lang="zh-CN" altLang="en-US" sz="2000">
              <a:sym typeface="+mn-ea"/>
            </a:endParaRPr>
          </a:p>
        </p:txBody>
      </p:sp>
      <p:pic>
        <p:nvPicPr>
          <p:cNvPr id="4" name="图片 3" descr="微信图片_20190416140028"/>
          <p:cNvPicPr>
            <a:picLocks noChangeAspect="1"/>
          </p:cNvPicPr>
          <p:nvPr/>
        </p:nvPicPr>
        <p:blipFill>
          <a:blip r:embed="rId1"/>
          <a:stretch>
            <a:fillRect/>
          </a:stretch>
        </p:blipFill>
        <p:spPr>
          <a:xfrm>
            <a:off x="6102985" y="1723390"/>
            <a:ext cx="3971290" cy="2828290"/>
          </a:xfrm>
          <a:prstGeom prst="rect">
            <a:avLst/>
          </a:prstGeom>
        </p:spPr>
      </p:pic>
      <p:pic>
        <p:nvPicPr>
          <p:cNvPr id="6" name="图片 5" descr="红色灯"/>
          <p:cNvPicPr>
            <a:picLocks noChangeAspect="1"/>
          </p:cNvPicPr>
          <p:nvPr/>
        </p:nvPicPr>
        <p:blipFill>
          <a:blip r:embed="rId2"/>
          <a:stretch>
            <a:fillRect/>
          </a:stretch>
        </p:blipFill>
        <p:spPr>
          <a:xfrm rot="16200000">
            <a:off x="10074275" y="1092835"/>
            <a:ext cx="1752600" cy="1752600"/>
          </a:xfrm>
          <a:prstGeom prst="rect">
            <a:avLst/>
          </a:prstGeom>
        </p:spPr>
      </p:pic>
      <p:pic>
        <p:nvPicPr>
          <p:cNvPr id="5" name="图片 4" descr="16课"/>
          <p:cNvPicPr>
            <a:picLocks noChangeAspect="1"/>
          </p:cNvPicPr>
          <p:nvPr/>
        </p:nvPicPr>
        <p:blipFill>
          <a:blip r:embed="rId3"/>
          <a:stretch>
            <a:fillRect/>
          </a:stretch>
        </p:blipFill>
        <p:spPr>
          <a:xfrm rot="16200000">
            <a:off x="8380730" y="4309110"/>
            <a:ext cx="1976755" cy="2613660"/>
          </a:xfrm>
          <a:prstGeom prst="rect">
            <a:avLst/>
          </a:prstGeom>
        </p:spPr>
      </p:pic>
      <p:cxnSp>
        <p:nvCxnSpPr>
          <p:cNvPr id="8" name="直接连接符 7"/>
          <p:cNvCxnSpPr/>
          <p:nvPr/>
        </p:nvCxnSpPr>
        <p:spPr>
          <a:xfrm flipH="1" flipV="1">
            <a:off x="8025130" y="3809365"/>
            <a:ext cx="721360" cy="2031365"/>
          </a:xfrm>
          <a:prstGeom prst="line">
            <a:avLst/>
          </a:prstGeom>
          <a:ln>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9" name="直接连接符 8"/>
          <p:cNvCxnSpPr/>
          <p:nvPr/>
        </p:nvCxnSpPr>
        <p:spPr>
          <a:xfrm flipH="1" flipV="1">
            <a:off x="8025130" y="3666490"/>
            <a:ext cx="1057275" cy="2218690"/>
          </a:xfrm>
          <a:prstGeom prst="line">
            <a:avLst/>
          </a:prstGeom>
          <a:ln>
            <a:solidFill>
              <a:srgbClr val="E8442B"/>
            </a:solidFill>
          </a:ln>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flipH="1" flipV="1">
            <a:off x="7990840" y="3539490"/>
            <a:ext cx="380365" cy="2301240"/>
          </a:xfrm>
          <a:prstGeom prst="line">
            <a:avLst/>
          </a:prstGeom>
          <a:ln w="28575" cmpd="sng">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cxnSp>
        <p:nvCxnSpPr>
          <p:cNvPr id="13" name="肘形连接符 12"/>
          <p:cNvCxnSpPr/>
          <p:nvPr/>
        </p:nvCxnSpPr>
        <p:spPr>
          <a:xfrm rot="10800000" flipV="1">
            <a:off x="8841740" y="2538095"/>
            <a:ext cx="2235200" cy="806450"/>
          </a:xfrm>
          <a:prstGeom prst="bentConnector3">
            <a:avLst>
              <a:gd name="adj1" fmla="val -1448"/>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rot="10800000" flipV="1">
            <a:off x="8854440" y="2538095"/>
            <a:ext cx="2139950" cy="683260"/>
          </a:xfrm>
          <a:prstGeom prst="bentConnector3">
            <a:avLst>
              <a:gd name="adj1" fmla="val 1305"/>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10800000" flipV="1">
            <a:off x="8835390" y="2512695"/>
            <a:ext cx="2076450" cy="568960"/>
          </a:xfrm>
          <a:prstGeom prst="bentConnector3">
            <a:avLst>
              <a:gd name="adj1" fmla="val 2568"/>
            </a:avLst>
          </a:prstGeom>
          <a:ln w="1905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9028_1*i*7"/>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96fce08095504b739f50c3127ecec35a"/>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ea781ee359a788b1dff"/>
  <p:tag name="KSO_WM_CHIP_XID" val="5efd9ea781ee359a788b1e00"/>
  <p:tag name="KSO_WM_TEMPLATE_ASSEMBLE_XID" val="5f005b09c1e42ffd0d0a843e"/>
  <p:tag name="KSO_WM_TEMPLATE_ASSEMBLE_GROUPID" val="5f005b09c1e42ffd0d0a843e"/>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9028_1*i*8"/>
  <p:tag name="KSO_WM_TEMPLATE_CATEGORY" val="diagram"/>
  <p:tag name="KSO_WM_TEMPLATE_INDEX" val="20209028"/>
  <p:tag name="KSO_WM_UNIT_LAYERLEVEL" val="1"/>
  <p:tag name="KSO_WM_TAG_VERSION" val="1.0"/>
  <p:tag name="KSO_WM_BEAUTIFY_FLAG" val="#wm#"/>
  <p:tag name="KSO_WM_UNIT_SM_LIMIT_TYPE" val="1"/>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005b09c1e42ffd0d0a843e"/>
  <p:tag name="KSO_WM_TEMPLATE_ASSEMBLE_GROUPID" val="5f005b09c1e42ffd0d0a843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9028_1*i*9"/>
  <p:tag name="KSO_WM_TEMPLATE_CATEGORY" val="diagram"/>
  <p:tag name="KSO_WM_TEMPLATE_INDEX" val="20209028"/>
  <p:tag name="KSO_WM_UNIT_LAYERLEVEL" val="1"/>
  <p:tag name="KSO_WM_TAG_VERSION" val="1.0"/>
  <p:tag name="KSO_WM_BEAUTIFY_FLAG" val="#wm#"/>
  <p:tag name="KSO_WM_UNIT_SM_LIMIT_TYPE" val="1"/>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005b09c1e42ffd0d0a843e"/>
  <p:tag name="KSO_WM_TEMPLATE_ASSEMBLE_GROUPID" val="5f005b09c1e42ffd0d0a843e"/>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9028_1*i*10"/>
  <p:tag name="KSO_WM_TEMPLATE_CATEGORY" val="diagram"/>
  <p:tag name="KSO_WM_TEMPLATE_INDEX" val="20209028"/>
  <p:tag name="KSO_WM_UNIT_LAYERLEVEL" val="1"/>
  <p:tag name="KSO_WM_TAG_VERSION" val="1.0"/>
  <p:tag name="KSO_WM_BEAUTIFY_FLAG" val="#wm#"/>
  <p:tag name="KSO_WM_UNIT_BLOCK" val="0"/>
  <p:tag name="KSO_WM_UNIT_SM_LIMIT_TYPE" val="0"/>
  <p:tag name="KSO_WM_UNIT_DEC_AREA_ID" val="1850335cafc44185a411c0f7e5be2e67"/>
  <p:tag name="KSO_WM_UNIT_DECORATE_INFO" val="{&quot;DecorateInfoH&quot;:{&quot;IsAbs&quot;:true},&quot;DecorateInfoW&quot;:{&quot;IsAbs&quot;:true},&quot;DecorateInfoX&quot;:{&quot;IsAbs&quot;:true,&quot;Pos&quot;:1},&quot;DecorateInfoY&quot;:{&quot;IsAbs&quot;:true,&quot;Pos&quot;:1},&quot;ReferentInfo&quot;:{&quot;Id&quot;:&quot;9eda1d3b718d4222896d99bdabb9cc4a&quot;,&quot;X&quot;:{&quot;Pos&quot;:1},&quot;Y&quot;:{&quot;Pos&quot;:1}}}"/>
  <p:tag name="KSO_WM_CHIP_GROUPID" val="5efd9ea781ee359a788b1dff"/>
  <p:tag name="KSO_WM_CHIP_XID" val="5efd9ea781ee359a788b1e00"/>
  <p:tag name="KSO_WM_UNIT_LINE_FORE_SCHEMECOLOR_INDEX_BRIGHTNESS" val="-0.25"/>
  <p:tag name="KSO_WM_UNIT_LINE_FORE_SCHEMECOLOR_INDEX" val="14"/>
  <p:tag name="KSO_WM_UNIT_LINE_FILL_TYPE" val="2"/>
  <p:tag name="KSO_WM_TEMPLATE_ASSEMBLE_XID" val="5f005b09c1e42ffd0d0a843e"/>
  <p:tag name="KSO_WM_TEMPLATE_ASSEMBLE_GROUPID" val="5f005b09c1e42ffd0d0a843e"/>
</p:tagLst>
</file>

<file path=ppt/tags/tag14.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9028_1*a*1"/>
  <p:tag name="KSO_WM_TEMPLATE_CATEGORY" val="diagram"/>
  <p:tag name="KSO_WM_TEMPLATE_INDEX" val="2020902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eda1d3b718d4222896d99bdabb9cc4a"/>
  <p:tag name="KSO_WM_ASSEMBLE_CHIP_INDEX" val="22999879645d4dd08150f066f27e72f3"/>
  <p:tag name="KSO_WM_UNIT_TEXT_FILL_FORE_SCHEMECOLOR_INDEX_BRIGHTNESS" val="0"/>
  <p:tag name="KSO_WM_UNIT_TEXT_FILL_FORE_SCHEMECOLOR_INDEX" val="13"/>
  <p:tag name="KSO_WM_UNIT_TEXT_FILL_TYPE" val="1"/>
  <p:tag name="KSO_WM_TEMPLATE_ASSEMBLE_XID" val="5f005b09c1e42ffd0d0a843e"/>
  <p:tag name="KSO_WM_TEMPLATE_ASSEMBLE_GROUPID" val="5f005b09c1e42ffd0d0a843e"/>
</p:tagLst>
</file>

<file path=ppt/tags/tag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28_1*f*1"/>
  <p:tag name="KSO_WM_TEMPLATE_CATEGORY" val="diagram"/>
  <p:tag name="KSO_WM_TEMPLATE_INDEX" val="20209028"/>
  <p:tag name="KSO_WM_UNIT_LAYERLEVEL" val="1"/>
  <p:tag name="KSO_WM_TAG_VERSION" val="1.0"/>
  <p:tag name="KSO_WM_BEAUTIFY_FLAG" val="#wm#"/>
  <p:tag name="KSO_WM_UNIT_DEFAULT_FONT" val="14;20;2"/>
  <p:tag name="KSO_WM_UNIT_BLOCK" val="0"/>
  <p:tag name="KSO_WM_UNIT_VALUE" val="175"/>
  <p:tag name="KSO_WM_UNIT_SHOW_EDIT_AREA_INDICATION" val="1"/>
  <p:tag name="KSO_WM_CHIP_GROUPID" val="5e6b05596848fb12bee65ac8"/>
  <p:tag name="KSO_WM_CHIP_XID" val="5e6b05596848fb12bee65aca"/>
  <p:tag name="KSO_WM_UNIT_DEC_AREA_ID" val="cd136950d2ca4d35baeda1cdb8a05063"/>
  <p:tag name="KSO_WM_ASSEMBLE_CHIP_INDEX" val="b2c79b6463b245b2b5d3fe22d30e0b6d"/>
  <p:tag name="KSO_WM_UNIT_TEXT_FILL_FORE_SCHEMECOLOR_INDEX_BRIGHTNESS" val="0.25"/>
  <p:tag name="KSO_WM_UNIT_TEXT_FILL_FORE_SCHEMECOLOR_INDEX" val="13"/>
  <p:tag name="KSO_WM_UNIT_TEXT_FILL_TYPE" val="1"/>
  <p:tag name="KSO_WM_TEMPLATE_ASSEMBLE_XID" val="5f005b09c1e42ffd0d0a843e"/>
  <p:tag name="KSO_WM_TEMPLATE_ASSEMBLE_GROUPID" val="5f005b09c1e42ffd0d0a843e"/>
</p:tagLst>
</file>

<file path=ppt/tags/tag16.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id&quot;:&quot;2020-07-04T18:33:46&quot;,&quot;maxSize&quot;:{&quot;size1&quot;:40},&quot;minSize&quot;:{&quot;size1&quot;:31.100000000000001},&quot;normalSize&quot;:{&quot;size1&quot;:37.899999999999999},&quot;subLayout&quot;:[{&quot;id&quot;:&quot;2020-07-04T18:33:46&quot;,&quot;margin&quot;:{&quot;bottom&quot;:0,&quot;left&quot;:5.5029997825622559,&quot;right&quot;:5.9270000457763672,&quot;top&quot;:3.809999942779541},&quot;type&quot;:0},{&quot;id&quot;:&quot;2020-07-04T18:33:46&quot;,&quot;margin&quot;:{&quot;bottom&quot;:3.3870000839233398,&quot;left&quot;:5.5029997825622559,&quot;right&quot;:5.9270000457763672,&quot;top&quot;:1.6929999589920044},&quot;type&quot;:0}],&quot;type&quot;:0}"/>
  <p:tag name="KSO_WM_SLIDE_BACKGROUND" val="[&quot;general&quot;]"/>
  <p:tag name="KSO_WM_SLIDE_RATIO" val="1.777778"/>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f82e8f081cf7470ea5c2568bdc877b2b&quot;,&quot;fill_align&quot;:&quot;lm&quot;,&quot;text_align&quot;:&quot;lm&quot;,&quot;text_direction&quot;:&quot;horizontal&quot;,&quot;chip_types&quot;:[&quot;header&quot;]},{&quot;fill_id&quot;:&quot;82e4272de7e64849bcefb55c71fcddb0&quot;,&quot;fill_align&quot;:&quot;lm&quot;,&quot;text_align&quot;:&quot;lm&quot;,&quot;text_direction&quot;:&quot;horizontal&quot;,&quot;chip_types&quot;:[&quot;text&quot;,&quot;picture&quot;],&quot;support_features&quot;:[&quot;collage&quot;,&quot;carousel&quot;]}]]"/>
  <p:tag name="KSO_WM_SLIDE_ID" val="diagram2020902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4*473"/>
  <p:tag name="KSO_WM_SLIDE_POSITION" val="19*33"/>
  <p:tag name="KSO_WM_TAG_VERSION" val="1.0"/>
  <p:tag name="KSO_WM_BEAUTIFY_FLAG" val="#wm#"/>
  <p:tag name="KSO_WM_TEMPLATE_CATEGORY" val="diagram"/>
  <p:tag name="KSO_WM_TEMPLATE_INDEX" val="20209028"/>
  <p:tag name="KSO_WM_SLIDE_LAYOUT" val="a_f"/>
  <p:tag name="KSO_WM_SLIDE_LAYOUT_CNT" val="1_1"/>
  <p:tag name="KSO_WM_CHIP_XID" val="5efd9ea781ee359a788b1e00"/>
  <p:tag name="KSO_WM_CHIP_GROUPID" val="5efd9ea781ee359a788b1dff"/>
  <p:tag name="KSO_WM_SLIDE_BK_DARK_LIGHT" val="2"/>
  <p:tag name="KSO_WM_SLIDE_BACKGROUND_TYPE" val="general"/>
  <p:tag name="KSO_WM_SLIDE_SUPPORT_FEATURE_TYPE" val="0"/>
  <p:tag name="KSO_WM_TEMPLATE_ASSEMBLE_XID" val="5f005b09c1e42ffd0d0a843e"/>
  <p:tag name="KSO_WM_TEMPLATE_ASSEMBLE_GROUPID" val="5f005b09c1e42ffd0d0a843e"/>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9028_1*i*1"/>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597b382ae9ee4c8891a2fa23d7a316b6"/>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5f005b09c1e42ffd0d0a843e"/>
  <p:tag name="KSO_WM_TEMPLATE_ASSEMBLE_GROUPID" val="5f005b09c1e42ffd0d0a843e"/>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9028_1*i*2"/>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f97cdf7b8b4e46a7bfbfd771fe575437"/>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5f005b09c1e42ffd0d0a843e"/>
  <p:tag name="KSO_WM_TEMPLATE_ASSEMBLE_GROUPID" val="5f005b09c1e42ffd0d0a843e"/>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9028_1*i*3"/>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89283480f9e64afaa42da716c97a02b6"/>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ea781ee359a788b1dff"/>
  <p:tag name="KSO_WM_CHIP_XID" val="5efd9ea781ee359a788b1e0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 name="KSO_WM_UNIT_VALUE" val="1344"/>
  <p:tag name="KSO_WM_TEMPLATE_ASSEMBLE_XID" val="5f005b09c1e42ffd0d0a843e"/>
  <p:tag name="KSO_WM_TEMPLATE_ASSEMBLE_GROUPID" val="5f005b09c1e42ffd0d0a843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9028_1*i*4"/>
  <p:tag name="KSO_WM_TEMPLATE_CATEGORY" val="diagram"/>
  <p:tag name="KSO_WM_TEMPLATE_INDEX" val="20209028"/>
  <p:tag name="KSO_WM_UNIT_LAYERLEVEL" val="1"/>
  <p:tag name="KSO_WM_TAG_VERSION" val="1.0"/>
  <p:tag name="KSO_WM_BEAUTIFY_FLAG" val="#wm#"/>
  <p:tag name="KSO_WM_UNIT_BLOCK" val="0"/>
  <p:tag name="KSO_WM_UNIT_SM_LIMIT_TYPE" val="1"/>
  <p:tag name="KSO_WM_UNIT_DEC_AREA_ID" val="4ba5ea3486464446b5d7878ceb4ad4e0"/>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fd9ea781ee359a788b1dff"/>
  <p:tag name="KSO_WM_CHIP_XID" val="5efd9ea781ee359a788b1e00"/>
  <p:tag name="KSO_WM_TEMPLATE_ASSEMBLE_XID" val="5f005b09c1e42ffd0d0a843e"/>
  <p:tag name="KSO_WM_TEMPLATE_ASSEMBLE_GROUPID" val="5f005b09c1e42ffd0d0a843e"/>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9028_1*i*5"/>
  <p:tag name="KSO_WM_TEMPLATE_CATEGORY" val="diagram"/>
  <p:tag name="KSO_WM_TEMPLATE_INDEX" val="20209028"/>
  <p:tag name="KSO_WM_UNIT_LAYERLEVEL" val="1"/>
  <p:tag name="KSO_WM_TAG_VERSION" val="1.0"/>
  <p:tag name="KSO_WM_BEAUTIFY_FLAG" val="#wm#"/>
  <p:tag name="KSO_WM_UNIT_SM_LIMIT_TYPE" val="1"/>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5f005b09c1e42ffd0d0a843e"/>
  <p:tag name="KSO_WM_TEMPLATE_ASSEMBLE_GROUPID" val="5f005b09c1e42ffd0d0a843e"/>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9028_1*i*6"/>
  <p:tag name="KSO_WM_TEMPLATE_CATEGORY" val="diagram"/>
  <p:tag name="KSO_WM_TEMPLATE_INDEX" val="20209028"/>
  <p:tag name="KSO_WM_UNIT_LAYERLEVEL" val="1"/>
  <p:tag name="KSO_WM_TAG_VERSION" val="1.0"/>
  <p:tag name="KSO_WM_BEAUTIFY_FLAG" val="#wm#"/>
  <p:tag name="KSO_WM_UNIT_SM_LIMIT_TYPE" val="1"/>
  <p:tag name="KSO_WM_CHIP_GROUPID" val="5efd9ea781ee359a788b1dff"/>
  <p:tag name="KSO_WM_CHIP_XID" val="5efd9ea781ee359a788b1e0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5f005b09c1e42ffd0d0a843e"/>
  <p:tag name="KSO_WM_TEMPLATE_ASSEMBLE_GROUPID" val="5f005b09c1e42ffd0d0a843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973</Words>
  <Application>WPS 演示</Application>
  <PresentationFormat>宽屏</PresentationFormat>
  <Paragraphs>137</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17</vt:i4>
      </vt:variant>
    </vt:vector>
  </HeadingPairs>
  <TitlesOfParts>
    <vt:vector size="31" baseType="lpstr">
      <vt:lpstr>Arial</vt:lpstr>
      <vt:lpstr>宋体</vt:lpstr>
      <vt:lpstr>Wingdings</vt:lpstr>
      <vt:lpstr>方正华隶简体</vt:lpstr>
      <vt:lpstr>隶书</vt:lpstr>
      <vt:lpstr>微软雅黑</vt:lpstr>
      <vt:lpstr>Wingdings</vt:lpstr>
      <vt:lpstr>Calibri</vt:lpstr>
      <vt:lpstr>等线</vt:lpstr>
      <vt:lpstr>Arial Unicode MS</vt:lpstr>
      <vt:lpstr>等线 Light</vt:lpstr>
      <vt:lpstr>Segoe UI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课后小结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SoFun Young</dc:creator>
  <cp:lastModifiedBy>lhd</cp:lastModifiedBy>
  <cp:revision>98</cp:revision>
  <dcterms:created xsi:type="dcterms:W3CDTF">2017-08-24T03:33:00Z</dcterms:created>
  <dcterms:modified xsi:type="dcterms:W3CDTF">2020-07-21T03:18:55Z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