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7" r:id="rId3"/>
    <p:sldId id="430" r:id="rId4"/>
    <p:sldId id="384" r:id="rId6"/>
    <p:sldId id="391" r:id="rId7"/>
    <p:sldId id="392" r:id="rId8"/>
    <p:sldId id="419" r:id="rId9"/>
    <p:sldId id="418" r:id="rId10"/>
    <p:sldId id="420" r:id="rId11"/>
    <p:sldId id="421" r:id="rId12"/>
    <p:sldId id="422" r:id="rId13"/>
    <p:sldId id="423" r:id="rId14"/>
    <p:sldId id="424" r:id="rId15"/>
    <p:sldId id="425" r:id="rId16"/>
    <p:sldId id="428" r:id="rId17"/>
    <p:sldId id="39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生活中有不同种类的开关，有不同的作用。在</a:t>
            </a:r>
            <a:r>
              <a:rPr lang="en-US" altLang="zh-CN"/>
              <a:t>arduino</a:t>
            </a:r>
            <a:r>
              <a:rPr lang="zh-CN" altLang="en-US"/>
              <a:t>中，我们的开关也可以通过设定不同的程序与连接不同的电路，实现不一样的功能。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上拉就是将不确定的信号通过一个电阻嵌位在高电平！电阻同时起限流作用！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9" y="6156768"/>
            <a:ext cx="2132317" cy="58732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69" y="6156768"/>
            <a:ext cx="2382811" cy="510602"/>
          </a:xfrm>
          <a:prstGeom prst="rect">
            <a:avLst/>
          </a:prstGeom>
        </p:spPr>
      </p:pic>
      <p:pic>
        <p:nvPicPr>
          <p:cNvPr id="4" name="图片 3" descr="图片包含 文字&#10;&#10;已生成极高可信度的说明"/>
          <p:cNvPicPr>
            <a:picLocks noChangeAspect="1"/>
          </p:cNvPicPr>
          <p:nvPr userDrawn="1"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7664" r="-10367"/>
          <a:stretch>
            <a:fillRect/>
          </a:stretch>
        </p:blipFill>
        <p:spPr>
          <a:xfrm>
            <a:off x="725033" y="-1066800"/>
            <a:ext cx="12655823" cy="7106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文本框 4"/>
          <p:cNvSpPr txBox="1"/>
          <p:nvPr userDrawn="1"/>
        </p:nvSpPr>
        <p:spPr>
          <a:xfrm>
            <a:off x="4229368" y="6283126"/>
            <a:ext cx="378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PPT</a:t>
            </a:r>
            <a:r>
              <a:rPr lang="zh-CN" altLang="en-US" dirty="0"/>
              <a:t>模板版权归乐博士（中国）所有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6"/>
          <p:cNvSpPr>
            <a:spLocks noChangeArrowheads="1"/>
          </p:cNvSpPr>
          <p:nvPr userDrawn="1"/>
        </p:nvSpPr>
        <p:spPr bwMode="auto">
          <a:xfrm>
            <a:off x="10198735" y="182880"/>
            <a:ext cx="18732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方正华隶简体" panose="03000509000000000000" charset="-122"/>
                <a:ea typeface="方正华隶简体" panose="03000509000000000000" charset="-122"/>
                <a:sym typeface="微软雅黑" panose="020B0503020204020204" charset="-122"/>
              </a:rPr>
              <a:t>情境导入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华隶简体" panose="03000509000000000000" charset="-122"/>
              <a:ea typeface="方正华隶简体" panose="03000509000000000000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5629" y="1737360"/>
            <a:ext cx="8280739" cy="2925233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4560" y="6511273"/>
            <a:ext cx="2083647" cy="338667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2D343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k object 17"/>
          <p:cNvSpPr/>
          <p:nvPr/>
        </p:nvSpPr>
        <p:spPr>
          <a:xfrm>
            <a:off x="451103" y="556768"/>
            <a:ext cx="4466336" cy="212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14560" y="6511273"/>
            <a:ext cx="2083647" cy="338667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10160" y="3053715"/>
            <a:ext cx="3856990" cy="37877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64685" y="2020570"/>
            <a:ext cx="4283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270" y="4251325"/>
            <a:ext cx="3734435" cy="2476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/>
        </p:nvSpPr>
        <p:spPr>
          <a:xfrm>
            <a:off x="2840355" y="2156460"/>
            <a:ext cx="753173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Arduino </a:t>
            </a: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UNO</a:t>
            </a:r>
            <a:endParaRPr lang="en-US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                  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---</a:t>
            </a:r>
            <a:r>
              <a:rPr 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三种电路</a:t>
            </a:r>
            <a:endParaRPr lang="zh-CN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" name=" 184"/>
          <p:cNvSpPr/>
          <p:nvPr/>
        </p:nvSpPr>
        <p:spPr>
          <a:xfrm>
            <a:off x="2629535" y="2345055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84"/>
          <p:cNvSpPr/>
          <p:nvPr/>
        </p:nvSpPr>
        <p:spPr>
          <a:xfrm>
            <a:off x="2629535" y="3176270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36850" y="2548890"/>
            <a:ext cx="0" cy="627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 184"/>
          <p:cNvSpPr/>
          <p:nvPr/>
        </p:nvSpPr>
        <p:spPr>
          <a:xfrm>
            <a:off x="2629535" y="3933190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736850" y="4137025"/>
            <a:ext cx="15240" cy="4337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752090" y="4570730"/>
            <a:ext cx="8166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86025" y="3242945"/>
            <a:ext cx="635" cy="766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216150" y="3623945"/>
            <a:ext cx="2698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0" name=" 220"/>
          <p:cNvSpPr/>
          <p:nvPr/>
        </p:nvSpPr>
        <p:spPr>
          <a:xfrm>
            <a:off x="3568700" y="4295140"/>
            <a:ext cx="1501775" cy="51943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0000"/>
                </a:solidFill>
              </a:rPr>
              <a:t>接</a:t>
            </a:r>
            <a:r>
              <a:rPr lang="en-US" altLang="zh-CN">
                <a:solidFill>
                  <a:srgbClr val="FF0000"/>
                </a:solidFill>
              </a:rPr>
              <a:t>arduino</a:t>
            </a:r>
            <a:r>
              <a:rPr lang="zh-CN" altLang="en-US">
                <a:solidFill>
                  <a:srgbClr val="FF0000"/>
                </a:solidFill>
              </a:rPr>
              <a:t>数字引脚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2000" y="2263140"/>
            <a:ext cx="909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+5V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5956300" y="2472690"/>
            <a:ext cx="60350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</a:t>
            </a:r>
            <a:r>
              <a:rPr lang="zh-CN" altLang="en-US" sz="2400"/>
              <a:t>当按键开关断开时，数字引脚既没有接高电平，也没有接地。这种情况称为</a:t>
            </a:r>
            <a:r>
              <a:rPr lang="zh-CN" altLang="en-US" sz="2400" b="1">
                <a:solidFill>
                  <a:srgbClr val="E62129"/>
                </a:solidFill>
              </a:rPr>
              <a:t>悬空。</a:t>
            </a:r>
            <a:endParaRPr lang="zh-CN" altLang="en-US" sz="2400" b="1">
              <a:solidFill>
                <a:srgbClr val="E62129"/>
              </a:solidFill>
            </a:endParaRPr>
          </a:p>
          <a:p>
            <a:endParaRPr lang="zh-CN" altLang="en-US" sz="2400" b="1">
              <a:solidFill>
                <a:srgbClr val="E62129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      此时，读取的数字端口值是不确定的。可能是</a:t>
            </a:r>
            <a:r>
              <a:rPr lang="en-US" altLang="zh-CN" sz="2400">
                <a:solidFill>
                  <a:schemeClr val="tx1"/>
                </a:solidFill>
              </a:rPr>
              <a:t>HIGH</a:t>
            </a:r>
            <a:r>
              <a:rPr lang="zh-CN" altLang="en-US" sz="2400">
                <a:solidFill>
                  <a:schemeClr val="tx1"/>
                </a:solidFill>
              </a:rPr>
              <a:t>，也可能是</a:t>
            </a:r>
            <a:r>
              <a:rPr lang="en-US" altLang="zh-CN" sz="2400">
                <a:solidFill>
                  <a:schemeClr val="tx1"/>
                </a:solidFill>
              </a:rPr>
              <a:t>LOW</a:t>
            </a:r>
            <a:r>
              <a:rPr lang="zh-CN" altLang="en-US" sz="2400">
                <a:solidFill>
                  <a:schemeClr val="tx1"/>
                </a:solidFill>
              </a:rPr>
              <a:t>，所以这种接法，返回的数据是不可以使用的。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6700" y="1107440"/>
            <a:ext cx="3098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错误示例</a:t>
            </a:r>
            <a:r>
              <a:rPr lang="en-US" altLang="zh-CN"/>
              <a:t>1</a:t>
            </a:r>
            <a:r>
              <a:rPr lang="zh-CN" altLang="en-US"/>
              <a:t>：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 184"/>
          <p:cNvSpPr/>
          <p:nvPr/>
        </p:nvSpPr>
        <p:spPr>
          <a:xfrm>
            <a:off x="1791970" y="1856105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 184"/>
          <p:cNvSpPr/>
          <p:nvPr/>
        </p:nvSpPr>
        <p:spPr>
          <a:xfrm>
            <a:off x="1791970" y="2687320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899285" y="2059940"/>
            <a:ext cx="0" cy="627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 184"/>
          <p:cNvSpPr/>
          <p:nvPr/>
        </p:nvSpPr>
        <p:spPr>
          <a:xfrm>
            <a:off x="1791970" y="3444240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899285" y="3648075"/>
            <a:ext cx="10160" cy="1118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69110" y="2753995"/>
            <a:ext cx="635" cy="766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499235" y="3134995"/>
            <a:ext cx="2698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194435" y="1774190"/>
            <a:ext cx="909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+5V</a:t>
            </a:r>
            <a:endParaRPr lang="en-US" altLang="zh-CN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903730" y="3994150"/>
            <a:ext cx="8166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 220"/>
          <p:cNvSpPr/>
          <p:nvPr/>
        </p:nvSpPr>
        <p:spPr>
          <a:xfrm>
            <a:off x="2720340" y="3718560"/>
            <a:ext cx="1501775" cy="51943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0000"/>
                </a:solidFill>
              </a:rPr>
              <a:t>接</a:t>
            </a:r>
            <a:r>
              <a:rPr lang="en-US" altLang="zh-CN">
                <a:solidFill>
                  <a:srgbClr val="FF0000"/>
                </a:solidFill>
              </a:rPr>
              <a:t>arduino</a:t>
            </a:r>
            <a:r>
              <a:rPr lang="zh-CN" altLang="en-US">
                <a:solidFill>
                  <a:srgbClr val="FF0000"/>
                </a:solidFill>
              </a:rPr>
              <a:t>数字引脚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769745" y="4766310"/>
            <a:ext cx="2698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840865" y="4980305"/>
            <a:ext cx="133985" cy="3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811020" y="4874260"/>
            <a:ext cx="1936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20345" y="1107440"/>
            <a:ext cx="3098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错误示例</a:t>
            </a:r>
            <a:r>
              <a:rPr lang="en-US" altLang="zh-CN"/>
              <a:t>2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36540" y="2245995"/>
            <a:ext cx="5567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   </a:t>
            </a:r>
            <a:r>
              <a:rPr lang="zh-CN" altLang="en-US" sz="2000"/>
              <a:t>按键开关闭合时，电源直接与地相连，此时会造成短路。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4879340" y="4237990"/>
            <a:ext cx="61563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   </a:t>
            </a:r>
            <a:r>
              <a:rPr lang="zh-CN" altLang="en-US" sz="2000"/>
              <a:t>当数字输入引脚的工作模式设置为</a:t>
            </a:r>
            <a:r>
              <a:rPr lang="en-US" altLang="zh-CN" sz="2000"/>
              <a:t>INPUT</a:t>
            </a:r>
            <a:r>
              <a:rPr lang="zh-CN" altLang="en-US" sz="2000"/>
              <a:t>时，读取按键值，一定要在电路中设置一个上拉电阻或者下拉电阻。电阻的阻值一般为</a:t>
            </a:r>
            <a:r>
              <a:rPr lang="en-US" altLang="zh-CN" sz="2000"/>
              <a:t>10KΩ</a:t>
            </a:r>
            <a:r>
              <a:rPr lang="zh-CN" altLang="en-US" sz="2000"/>
              <a:t>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>
                <a:sym typeface="+mn-ea"/>
              </a:rPr>
              <a:t>采用上拉电阻时，当按键断开时，函数返回值为</a:t>
            </a:r>
            <a:r>
              <a:rPr lang="en-US" altLang="zh-CN" sz="2000">
                <a:sym typeface="+mn-ea"/>
              </a:rPr>
              <a:t>1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采用下拉电阻时，当按键断开时，函数返回值为</a:t>
            </a:r>
            <a:r>
              <a:rPr lang="en-US" altLang="zh-CN" sz="2000">
                <a:sym typeface="+mn-ea"/>
              </a:rPr>
              <a:t>0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2570" y="965200"/>
            <a:ext cx="6614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内部上拉电路：</a:t>
            </a:r>
            <a:endParaRPr lang="zh-CN" altLang="en-US" sz="20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4077970"/>
            <a:ext cx="4624070" cy="2120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00675" y="2459990"/>
            <a:ext cx="64103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</a:t>
            </a:r>
            <a:r>
              <a:rPr lang="zh-CN" altLang="en-US" sz="2400"/>
              <a:t>除了上面两种接法外，在</a:t>
            </a:r>
            <a:r>
              <a:rPr lang="en-US" altLang="zh-CN" sz="2400"/>
              <a:t>ATmega328</a:t>
            </a:r>
            <a:r>
              <a:rPr lang="zh-CN" altLang="en-US" sz="2400"/>
              <a:t>控制器内部，还集成有内部上拉电阻。上拉电阻的阻值为</a:t>
            </a:r>
            <a:r>
              <a:rPr lang="en-US" altLang="zh-CN" sz="2400"/>
              <a:t>20KΩ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      可以再管脚模式中设置</a:t>
            </a:r>
            <a:r>
              <a:rPr lang="zh-CN" altLang="en-US" sz="2400" b="1"/>
              <a:t>上拉输入</a:t>
            </a:r>
            <a:r>
              <a:rPr lang="zh-CN" altLang="en-US" sz="2400"/>
              <a:t>，来启用内部上拉电阻。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213610"/>
            <a:ext cx="361188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556885" y="2278380"/>
            <a:ext cx="65735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    </a:t>
            </a:r>
            <a:r>
              <a:rPr lang="zh-CN" altLang="en-US" sz="2000"/>
              <a:t>启用控制器内部的上拉电阻后，按键开关就可以省略外接电阻。</a:t>
            </a:r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2057400" y="1910080"/>
            <a:ext cx="3169920" cy="329184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 184"/>
          <p:cNvSpPr/>
          <p:nvPr/>
        </p:nvSpPr>
        <p:spPr>
          <a:xfrm>
            <a:off x="1482090" y="4287520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23265" y="4386580"/>
            <a:ext cx="2540" cy="7753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7" idx="1"/>
          </p:cNvCxnSpPr>
          <p:nvPr/>
        </p:nvCxnSpPr>
        <p:spPr>
          <a:xfrm flipH="1" flipV="1">
            <a:off x="1688465" y="4381500"/>
            <a:ext cx="1372235" cy="82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 220"/>
          <p:cNvSpPr/>
          <p:nvPr/>
        </p:nvSpPr>
        <p:spPr>
          <a:xfrm>
            <a:off x="3060700" y="4130040"/>
            <a:ext cx="1501775" cy="51943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0000"/>
                </a:solidFill>
              </a:rPr>
              <a:t>接</a:t>
            </a:r>
            <a:r>
              <a:rPr lang="en-US" altLang="zh-CN">
                <a:solidFill>
                  <a:srgbClr val="FF0000"/>
                </a:solidFill>
              </a:rPr>
              <a:t>arduino</a:t>
            </a:r>
            <a:r>
              <a:rPr lang="zh-CN" altLang="en-US">
                <a:solidFill>
                  <a:srgbClr val="FF0000"/>
                </a:solidFill>
              </a:rPr>
              <a:t>数字引脚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86105" y="5161915"/>
            <a:ext cx="2698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57225" y="5375910"/>
            <a:ext cx="133985" cy="3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27380" y="5269865"/>
            <a:ext cx="1936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 184"/>
          <p:cNvSpPr/>
          <p:nvPr/>
        </p:nvSpPr>
        <p:spPr>
          <a:xfrm>
            <a:off x="996950" y="4288790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13105" y="4381500"/>
            <a:ext cx="2844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 184"/>
          <p:cNvSpPr/>
          <p:nvPr/>
        </p:nvSpPr>
        <p:spPr>
          <a:xfrm>
            <a:off x="2578735" y="2360295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686050" y="2564130"/>
            <a:ext cx="0" cy="627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981200" y="2278380"/>
            <a:ext cx="909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+5V</a:t>
            </a:r>
            <a:endParaRPr lang="en-US" altLang="zh-CN"/>
          </a:p>
        </p:txBody>
      </p:sp>
      <p:sp>
        <p:nvSpPr>
          <p:cNvPr id="29" name="矩形 28"/>
          <p:cNvSpPr/>
          <p:nvPr/>
        </p:nvSpPr>
        <p:spPr>
          <a:xfrm>
            <a:off x="2620645" y="3190240"/>
            <a:ext cx="121920" cy="64008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2681605" y="3810635"/>
            <a:ext cx="0" cy="5784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890520" y="1991995"/>
            <a:ext cx="2209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ATmega328</a:t>
            </a:r>
            <a:r>
              <a:rPr lang="zh-CN" altLang="en-US"/>
              <a:t>控制器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810885" y="3830320"/>
            <a:ext cx="56591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ym typeface="+mn-ea"/>
              </a:rPr>
              <a:t>当开关断开时，数字读取函数的返回值为</a:t>
            </a:r>
            <a:r>
              <a:rPr lang="en-US" altLang="zh-CN" sz="2000">
                <a:sym typeface="+mn-ea"/>
              </a:rPr>
              <a:t>1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>
              <a:sym typeface="+mn-ea"/>
            </a:endParaRPr>
          </a:p>
          <a:p>
            <a:endParaRPr lang="zh-CN" altLang="en-US" sz="2000">
              <a:sym typeface="+mn-ea"/>
            </a:endParaRPr>
          </a:p>
          <a:p>
            <a:r>
              <a:rPr lang="zh-CN" altLang="en-US" sz="2000">
                <a:sym typeface="+mn-ea"/>
              </a:rPr>
              <a:t>当开关闭合时，数字读取函数的返回值为</a:t>
            </a:r>
            <a:r>
              <a:rPr lang="en-US" altLang="zh-CN" sz="2000">
                <a:sym typeface="+mn-ea"/>
              </a:rPr>
              <a:t>0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/>
          </a:p>
          <a:p>
            <a:endParaRPr lang="zh-CN" altLang="en-US" sz="2000"/>
          </a:p>
        </p:txBody>
      </p:sp>
      <p:cxnSp>
        <p:nvCxnSpPr>
          <p:cNvPr id="33" name="直接连接符 32"/>
          <p:cNvCxnSpPr/>
          <p:nvPr/>
        </p:nvCxnSpPr>
        <p:spPr>
          <a:xfrm rot="5400000">
            <a:off x="1379855" y="3903980"/>
            <a:ext cx="635" cy="766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5400000" flipV="1">
            <a:off x="1245235" y="4151630"/>
            <a:ext cx="2698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382395" y="6039485"/>
            <a:ext cx="10401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   </a:t>
            </a:r>
            <a:r>
              <a:rPr lang="zh-CN" altLang="en-US" sz="2000"/>
              <a:t>当采用内部上拉电阻电路时，按键的一端和数字引脚相连，另外一端和地相连。</a:t>
            </a:r>
            <a:endParaRPr lang="zh-CN" altLang="en-US" sz="2000"/>
          </a:p>
        </p:txBody>
      </p:sp>
      <p:sp>
        <p:nvSpPr>
          <p:cNvPr id="36" name="文本框 35"/>
          <p:cNvSpPr txBox="1"/>
          <p:nvPr/>
        </p:nvSpPr>
        <p:spPr>
          <a:xfrm>
            <a:off x="242570" y="965200"/>
            <a:ext cx="6614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内部上拉电路示意图：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01600" y="2504440"/>
            <a:ext cx="59226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思考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与按键相连接的</a:t>
            </a:r>
            <a:r>
              <a:rPr lang="en-US" altLang="zh-CN" sz="2000"/>
              <a:t>10KΩ</a:t>
            </a:r>
            <a:r>
              <a:rPr lang="zh-CN" altLang="en-US" sz="2000"/>
              <a:t>电阻，属于哪种类型的电阻？</a:t>
            </a:r>
            <a:endParaRPr lang="zh-CN" altLang="en-US" sz="2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960" y="971550"/>
            <a:ext cx="5880100" cy="5762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07827" y="2500207"/>
            <a:ext cx="10363200" cy="1969347"/>
          </a:xfrm>
        </p:spPr>
        <p:txBody>
          <a:bodyPr/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9144000" y="5255260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508462" y="2509732"/>
            <a:ext cx="10363200" cy="196934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 2050"/>
          <p:cNvSpPr/>
          <p:nvPr/>
        </p:nvSpPr>
        <p:spPr bwMode="auto">
          <a:xfrm>
            <a:off x="9144635" y="5264785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584417235599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4715" y="1437005"/>
            <a:ext cx="7315835" cy="4854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5" y="4330700"/>
            <a:ext cx="3040380" cy="23469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5" y="1437005"/>
            <a:ext cx="2705100" cy="27508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765" y="3766820"/>
            <a:ext cx="2852420" cy="2286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0015" y="962025"/>
            <a:ext cx="2980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形形色色的开关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296545" y="1202055"/>
            <a:ext cx="4602480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项目一：</a:t>
            </a:r>
            <a:r>
              <a:rPr lang="zh-CN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通过按键开关点亮</a:t>
            </a:r>
            <a:r>
              <a:rPr lang="en-US" altLang="zh-CN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LED</a:t>
            </a:r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灯</a:t>
            </a:r>
            <a:endParaRPr lang="zh-CN" altLang="en-US" sz="2400">
              <a:solidFill>
                <a:srgbClr val="E6686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6035" y="933450"/>
            <a:ext cx="4998085" cy="5719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6560" y="3037840"/>
            <a:ext cx="5546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如果按键按下，按键值为</a:t>
            </a:r>
            <a:r>
              <a:rPr lang="en-US" altLang="zh-CN" sz="2000" b="1"/>
              <a:t>1</a:t>
            </a:r>
            <a:r>
              <a:rPr lang="zh-CN" altLang="en-US" sz="2000" b="1"/>
              <a:t>，点亮红灯，绿灯灭；</a:t>
            </a:r>
            <a:endParaRPr lang="zh-CN" altLang="en-US" sz="2000" b="1"/>
          </a:p>
          <a:p>
            <a:r>
              <a:rPr lang="zh-CN" altLang="en-US" sz="2000" b="1"/>
              <a:t>如果案件松开，按键值为</a:t>
            </a:r>
            <a:r>
              <a:rPr lang="en-US" altLang="zh-CN" sz="2000" b="1"/>
              <a:t>0</a:t>
            </a:r>
            <a:r>
              <a:rPr lang="zh-CN" altLang="en-US" sz="2000" b="1"/>
              <a:t>，点亮绿灯，红灯灭。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1034415" y="1433195"/>
            <a:ext cx="2080895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/>
              <a:t>所需器件：</a:t>
            </a:r>
            <a:endParaRPr lang="zh-CN" altLang="en-US" sz="2400"/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2090420" y="2929890"/>
            <a:ext cx="2498090" cy="1846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按键开关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LED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*2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220Ω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*2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10K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Ω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*1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杜邦线 若干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6975" y="2317750"/>
            <a:ext cx="2613660" cy="9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355" y="4258945"/>
            <a:ext cx="2628900" cy="853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70865" y="2085340"/>
            <a:ext cx="5259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搭设说明：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601980" y="3106420"/>
            <a:ext cx="4860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     </a:t>
            </a:r>
            <a:r>
              <a:rPr lang="zh-CN" altLang="en-US" sz="2000"/>
              <a:t>在电路中，通过按键开关来切换高、低电平，一般通过串联一个</a:t>
            </a:r>
            <a:r>
              <a:rPr lang="en-US" altLang="zh-CN" sz="2000"/>
              <a:t>10KΩ</a:t>
            </a:r>
            <a:r>
              <a:rPr lang="zh-CN" altLang="en-US" sz="2000"/>
              <a:t>的电阻来实现。</a:t>
            </a:r>
            <a:endParaRPr lang="zh-CN" altLang="en-US" sz="2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960" y="971550"/>
            <a:ext cx="5880100" cy="576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87450" y="2320925"/>
            <a:ext cx="1085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</a:t>
            </a:r>
            <a:r>
              <a:rPr lang="zh-CN" altLang="en-US" sz="2800"/>
              <a:t>通过按键来切换高低电平，常见电路有三种，分别为：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2766060" y="3634740"/>
            <a:ext cx="57708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800">
                <a:sym typeface="+mn-ea"/>
              </a:rPr>
              <a:t>上拉电路；  </a:t>
            </a:r>
            <a:r>
              <a:rPr lang="en-US" altLang="zh-CN" sz="2800">
                <a:sym typeface="+mn-ea"/>
              </a:rPr>
              <a:t>INPUT</a:t>
            </a:r>
            <a:endParaRPr lang="zh-CN" altLang="en-US" sz="2800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800">
                <a:sym typeface="+mn-ea"/>
              </a:rPr>
              <a:t>下拉电路； </a:t>
            </a:r>
            <a:r>
              <a:rPr lang="en-US" altLang="zh-CN" sz="2800">
                <a:sym typeface="+mn-ea"/>
              </a:rPr>
              <a:t>OUTPUT</a:t>
            </a:r>
            <a:endParaRPr lang="zh-CN" altLang="en-US" sz="2800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800">
                <a:sym typeface="+mn-ea"/>
              </a:rPr>
              <a:t>内部上拉电路。 </a:t>
            </a:r>
            <a:r>
              <a:rPr lang="en-US" altLang="zh-CN" sz="2800">
                <a:sym typeface="+mn-ea"/>
              </a:rPr>
              <a:t>INPUT_PULLUP</a:t>
            </a:r>
            <a:endParaRPr lang="en-US" altLang="zh-CN" sz="2800"/>
          </a:p>
          <a:p>
            <a:endParaRPr lang="en-US" altLang="zh-CN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1445" y="1701800"/>
            <a:ext cx="3101340" cy="41687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7060" y="1457960"/>
            <a:ext cx="547433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上拉电阻：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    当按键开关断开时，数字引脚通过电阻和</a:t>
            </a:r>
            <a:r>
              <a:rPr lang="en-US" altLang="zh-CN" sz="2400"/>
              <a:t>5V</a:t>
            </a:r>
            <a:r>
              <a:rPr lang="zh-CN" altLang="en-US" sz="2400"/>
              <a:t>电源相连接。产生高电平，数字返回值为</a:t>
            </a:r>
            <a:r>
              <a:rPr lang="en-US" altLang="zh-CN" sz="2400"/>
              <a:t>1</a:t>
            </a:r>
            <a:r>
              <a:rPr lang="zh-CN" altLang="en-US" sz="2400"/>
              <a:t>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     当按键开关闭合时，数字引脚的电压和地相连接，产生低电平，数字引脚函数的返回值为</a:t>
            </a:r>
            <a:r>
              <a:rPr lang="en-US" altLang="zh-CN" sz="2400"/>
              <a:t>0</a:t>
            </a:r>
            <a:r>
              <a:rPr lang="zh-CN" altLang="en-US" sz="2400"/>
              <a:t>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olidFill>
                  <a:srgbClr val="E62129"/>
                </a:solidFill>
                <a:sym typeface="+mn-ea"/>
              </a:rPr>
              <a:t>      电路中的</a:t>
            </a:r>
            <a:r>
              <a:rPr lang="en-US" altLang="zh-CN" sz="2400">
                <a:solidFill>
                  <a:srgbClr val="E62129"/>
                </a:solidFill>
                <a:sym typeface="+mn-ea"/>
              </a:rPr>
              <a:t>10KΩ</a:t>
            </a:r>
            <a:r>
              <a:rPr lang="zh-CN" altLang="en-US" sz="2400">
                <a:solidFill>
                  <a:srgbClr val="E62129"/>
                </a:solidFill>
                <a:sym typeface="+mn-ea"/>
              </a:rPr>
              <a:t>电阻，称为上拉电阻。</a:t>
            </a:r>
            <a:endParaRPr lang="zh-CN" altLang="en-US" sz="2400">
              <a:solidFill>
                <a:srgbClr val="E62129"/>
              </a:solidFill>
            </a:endParaRPr>
          </a:p>
          <a:p>
            <a:endParaRPr lang="zh-CN" altLang="en-US" sz="2400">
              <a:solidFill>
                <a:srgbClr val="E62129"/>
              </a:solidFill>
            </a:endParaRPr>
          </a:p>
        </p:txBody>
      </p:sp>
      <p:sp>
        <p:nvSpPr>
          <p:cNvPr id="220" name=" 220"/>
          <p:cNvSpPr/>
          <p:nvPr/>
        </p:nvSpPr>
        <p:spPr>
          <a:xfrm>
            <a:off x="8820785" y="3255645"/>
            <a:ext cx="2032000" cy="91821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0000"/>
                </a:solidFill>
              </a:rPr>
              <a:t>接</a:t>
            </a:r>
            <a:r>
              <a:rPr lang="en-US" altLang="zh-CN">
                <a:solidFill>
                  <a:srgbClr val="FF0000"/>
                </a:solidFill>
              </a:rPr>
              <a:t>arduino</a:t>
            </a:r>
            <a:r>
              <a:rPr lang="zh-CN" altLang="en-US">
                <a:solidFill>
                  <a:srgbClr val="FF0000"/>
                </a:solidFill>
              </a:rPr>
              <a:t>数字引脚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3855" y="1482725"/>
            <a:ext cx="2964180" cy="41992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5780" y="1482725"/>
            <a:ext cx="619887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下拉电阻：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    当按键开关断开时，数字引脚通过电阻和</a:t>
            </a:r>
            <a:r>
              <a:rPr lang="zh-CN" sz="2400"/>
              <a:t>地</a:t>
            </a:r>
            <a:r>
              <a:rPr lang="zh-CN" altLang="en-US" sz="2400"/>
              <a:t>相连接。产生低电平，数字返回值为</a:t>
            </a:r>
            <a:r>
              <a:rPr lang="en-US" altLang="zh-CN" sz="2400"/>
              <a:t>0</a:t>
            </a:r>
            <a:r>
              <a:rPr lang="zh-CN" altLang="en-US" sz="2400"/>
              <a:t>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     当按键开关闭合时，数字引脚的电压和</a:t>
            </a:r>
            <a:r>
              <a:rPr lang="en-US" altLang="zh-CN" sz="2400"/>
              <a:t>5V</a:t>
            </a:r>
            <a:r>
              <a:rPr lang="zh-CN" altLang="en-US" sz="2400"/>
              <a:t>电源相连接，产生高电平，数字引脚函数的返回值为</a:t>
            </a:r>
            <a:r>
              <a:rPr lang="en-US" altLang="zh-CN" sz="2400"/>
              <a:t>1</a:t>
            </a:r>
            <a:r>
              <a:rPr lang="zh-CN" altLang="en-US" sz="2400"/>
              <a:t>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olidFill>
                  <a:srgbClr val="E62129"/>
                </a:solidFill>
              </a:rPr>
              <a:t>      电路中</a:t>
            </a:r>
            <a:r>
              <a:rPr lang="zh-CN" altLang="en-US" sz="2400">
                <a:solidFill>
                  <a:srgbClr val="E62129"/>
                </a:solidFill>
                <a:sym typeface="+mn-ea"/>
              </a:rPr>
              <a:t>的</a:t>
            </a:r>
            <a:r>
              <a:rPr lang="en-US" altLang="zh-CN" sz="2400">
                <a:solidFill>
                  <a:srgbClr val="E62129"/>
                </a:solidFill>
                <a:sym typeface="+mn-ea"/>
              </a:rPr>
              <a:t>10KΩ</a:t>
            </a:r>
            <a:r>
              <a:rPr lang="zh-CN" altLang="en-US" sz="2400">
                <a:solidFill>
                  <a:srgbClr val="E62129"/>
                </a:solidFill>
                <a:sym typeface="+mn-ea"/>
              </a:rPr>
              <a:t>电阻，称为下拉电阻。</a:t>
            </a:r>
            <a:endParaRPr lang="zh-CN" altLang="en-US" sz="2400">
              <a:solidFill>
                <a:srgbClr val="E62129"/>
              </a:solidFill>
              <a:sym typeface="+mn-ea"/>
            </a:endParaRPr>
          </a:p>
        </p:txBody>
      </p:sp>
      <p:sp>
        <p:nvSpPr>
          <p:cNvPr id="220" name=" 220"/>
          <p:cNvSpPr/>
          <p:nvPr/>
        </p:nvSpPr>
        <p:spPr>
          <a:xfrm>
            <a:off x="8841105" y="3100705"/>
            <a:ext cx="2032000" cy="91821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0000"/>
                </a:solidFill>
              </a:rPr>
              <a:t>接</a:t>
            </a:r>
            <a:r>
              <a:rPr lang="en-US" altLang="zh-CN">
                <a:solidFill>
                  <a:srgbClr val="FF0000"/>
                </a:solidFill>
              </a:rPr>
              <a:t>arduino</a:t>
            </a:r>
            <a:r>
              <a:rPr lang="zh-CN" altLang="en-US">
                <a:solidFill>
                  <a:srgbClr val="FF0000"/>
                </a:solidFill>
              </a:rPr>
              <a:t>数字引脚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" name=" 184"/>
          <p:cNvSpPr/>
          <p:nvPr/>
        </p:nvSpPr>
        <p:spPr>
          <a:xfrm>
            <a:off x="2629535" y="2345055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84"/>
          <p:cNvSpPr/>
          <p:nvPr/>
        </p:nvSpPr>
        <p:spPr>
          <a:xfrm>
            <a:off x="2629535" y="3176270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36850" y="2548890"/>
            <a:ext cx="0" cy="627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 184"/>
          <p:cNvSpPr/>
          <p:nvPr/>
        </p:nvSpPr>
        <p:spPr>
          <a:xfrm>
            <a:off x="2629535" y="3933190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736850" y="4137025"/>
            <a:ext cx="15240" cy="4337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752090" y="4570730"/>
            <a:ext cx="8166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86025" y="3242945"/>
            <a:ext cx="635" cy="766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216150" y="3623945"/>
            <a:ext cx="2698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0" name=" 220"/>
          <p:cNvSpPr/>
          <p:nvPr/>
        </p:nvSpPr>
        <p:spPr>
          <a:xfrm>
            <a:off x="3568700" y="4295140"/>
            <a:ext cx="1501775" cy="51943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0000"/>
                </a:solidFill>
              </a:rPr>
              <a:t>接</a:t>
            </a:r>
            <a:r>
              <a:rPr lang="en-US" altLang="zh-CN">
                <a:solidFill>
                  <a:srgbClr val="FF0000"/>
                </a:solidFill>
              </a:rPr>
              <a:t>arduino</a:t>
            </a:r>
            <a:r>
              <a:rPr lang="zh-CN" altLang="en-US">
                <a:solidFill>
                  <a:srgbClr val="FF0000"/>
                </a:solidFill>
              </a:rPr>
              <a:t>数字引脚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2000" y="2263140"/>
            <a:ext cx="909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+5V</a:t>
            </a:r>
            <a:endParaRPr lang="en-US" altLang="zh-CN"/>
          </a:p>
        </p:txBody>
      </p:sp>
      <p:sp>
        <p:nvSpPr>
          <p:cNvPr id="11" name=" 184"/>
          <p:cNvSpPr/>
          <p:nvPr/>
        </p:nvSpPr>
        <p:spPr>
          <a:xfrm>
            <a:off x="8131810" y="1795145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 184"/>
          <p:cNvSpPr/>
          <p:nvPr/>
        </p:nvSpPr>
        <p:spPr>
          <a:xfrm>
            <a:off x="8131810" y="2626360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239125" y="1998980"/>
            <a:ext cx="0" cy="627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 184"/>
          <p:cNvSpPr/>
          <p:nvPr/>
        </p:nvSpPr>
        <p:spPr>
          <a:xfrm>
            <a:off x="8131810" y="3383280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239125" y="3587115"/>
            <a:ext cx="10160" cy="1118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108950" y="2693035"/>
            <a:ext cx="635" cy="766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7839075" y="3074035"/>
            <a:ext cx="2698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534275" y="1713230"/>
            <a:ext cx="909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+5V</a:t>
            </a:r>
            <a:endParaRPr lang="en-US" altLang="zh-CN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8243570" y="3933190"/>
            <a:ext cx="8166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 220"/>
          <p:cNvSpPr/>
          <p:nvPr/>
        </p:nvSpPr>
        <p:spPr>
          <a:xfrm>
            <a:off x="9060180" y="3657600"/>
            <a:ext cx="1501775" cy="51943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0000"/>
                </a:solidFill>
              </a:rPr>
              <a:t>接</a:t>
            </a:r>
            <a:r>
              <a:rPr lang="en-US" altLang="zh-CN">
                <a:solidFill>
                  <a:srgbClr val="FF0000"/>
                </a:solidFill>
              </a:rPr>
              <a:t>arduino</a:t>
            </a:r>
            <a:r>
              <a:rPr lang="zh-CN" altLang="en-US">
                <a:solidFill>
                  <a:srgbClr val="FF0000"/>
                </a:solidFill>
              </a:rPr>
              <a:t>数字引脚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8109585" y="4705350"/>
            <a:ext cx="2698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8180705" y="4919345"/>
            <a:ext cx="133985" cy="3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150860" y="4813300"/>
            <a:ext cx="1936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175125" y="5689600"/>
            <a:ext cx="6969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判断，这两种电路属于哪一种电路？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243195" y="-147320"/>
            <a:ext cx="3006090" cy="644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41300">
                <a:solidFill>
                  <a:srgbClr val="E62129"/>
                </a:solidFill>
              </a:rPr>
              <a:t>x</a:t>
            </a:r>
            <a:endParaRPr lang="en-US" altLang="zh-CN" sz="41300">
              <a:solidFill>
                <a:srgbClr val="E62129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0685" y="1203960"/>
            <a:ext cx="6969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当数字引脚的工作模式设置为</a:t>
            </a:r>
            <a:r>
              <a:rPr lang="en-US" altLang="zh-CN"/>
              <a:t>INPUT</a:t>
            </a:r>
            <a:r>
              <a:rPr lang="zh-CN" altLang="en-US"/>
              <a:t>时：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WPS 演示</Application>
  <PresentationFormat>宽屏</PresentationFormat>
  <Paragraphs>119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方正华隶简体</vt:lpstr>
      <vt:lpstr>隶书</vt:lpstr>
      <vt:lpstr>微软雅黑</vt:lpstr>
      <vt:lpstr>Trebuchet MS</vt:lpstr>
      <vt:lpstr>Wingdings</vt:lpstr>
      <vt:lpstr>等线</vt:lpstr>
      <vt:lpstr>Arial Unicode MS</vt:lpstr>
      <vt:lpstr>Calibri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课后小结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SoFun Young</dc:creator>
  <cp:lastModifiedBy>彦熹</cp:lastModifiedBy>
  <cp:revision>126</cp:revision>
  <dcterms:created xsi:type="dcterms:W3CDTF">2017-08-24T03:33:00Z</dcterms:created>
  <dcterms:modified xsi:type="dcterms:W3CDTF">2020-07-17T09:34:42Z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2052-11.1.0.8952</vt:lpwstr>
  </property>
</Properties>
</file>