
<file path=[Content_Types].xml><?xml version="1.0" encoding="utf-8"?>
<Types xmlns="http://schemas.openxmlformats.org/package/2006/content-types"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21" r:id="rId3"/>
    <p:sldId id="455" r:id="rId4"/>
    <p:sldId id="442" r:id="rId5"/>
    <p:sldId id="443" r:id="rId6"/>
    <p:sldId id="405" r:id="rId7"/>
    <p:sldId id="432" r:id="rId8"/>
    <p:sldId id="394" r:id="rId9"/>
    <p:sldId id="395" r:id="rId10"/>
    <p:sldId id="396" r:id="rId11"/>
    <p:sldId id="389" r:id="rId12"/>
    <p:sldId id="386" r:id="rId13"/>
    <p:sldId id="407" r:id="rId14"/>
    <p:sldId id="433" r:id="rId15"/>
    <p:sldId id="406" r:id="rId16"/>
    <p:sldId id="431" r:id="rId17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864"/>
    <a:srgbClr val="F9F137"/>
    <a:srgbClr val="DC4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0" autoAdjust="0"/>
    <p:restoredTop sz="87971" autoAdjust="0"/>
  </p:normalViewPr>
  <p:slideViewPr>
    <p:cSldViewPr>
      <p:cViewPr varScale="1">
        <p:scale>
          <a:sx n="99" d="100"/>
          <a:sy n="99" d="100"/>
        </p:scale>
        <p:origin x="811" y="58"/>
      </p:cViewPr>
      <p:guideLst>
        <p:guide orient="horz" pos="2830"/>
        <p:guide pos="21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B70A-FB70-4E7A-9B95-F52267361C9E}" type="datetimeFigureOut">
              <a:rPr 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04E7A-6BA8-48A8-8C7F-99B79E0D07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6722" y="1303020"/>
            <a:ext cx="6210554" cy="2193925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5400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730495"/>
            <a:ext cx="9144000" cy="413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783835"/>
            <a:ext cx="9144000" cy="359410"/>
          </a:xfrm>
          <a:custGeom>
            <a:avLst/>
            <a:gdLst/>
            <a:ahLst/>
            <a:cxnLst/>
            <a:rect l="l" t="t" r="r" b="b"/>
            <a:pathLst>
              <a:path w="9144000" h="359410">
                <a:moveTo>
                  <a:pt x="0" y="359282"/>
                </a:moveTo>
                <a:lnTo>
                  <a:pt x="9144000" y="359282"/>
                </a:lnTo>
                <a:lnTo>
                  <a:pt x="9144000" y="0"/>
                </a:lnTo>
                <a:lnTo>
                  <a:pt x="0" y="0"/>
                </a:lnTo>
                <a:lnTo>
                  <a:pt x="0" y="359282"/>
                </a:lnTo>
                <a:close/>
              </a:path>
            </a:pathLst>
          </a:custGeom>
          <a:solidFill>
            <a:srgbClr val="2D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13004" y="4760975"/>
            <a:ext cx="2014727" cy="382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98120" y="4783835"/>
            <a:ext cx="355092" cy="355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04800" y="268224"/>
            <a:ext cx="48895" cy="153670"/>
          </a:xfrm>
          <a:custGeom>
            <a:avLst/>
            <a:gdLst/>
            <a:ahLst/>
            <a:cxnLst/>
            <a:rect l="l" t="t" r="r" b="b"/>
            <a:pathLst>
              <a:path w="48895" h="153670">
                <a:moveTo>
                  <a:pt x="0" y="153542"/>
                </a:moveTo>
                <a:lnTo>
                  <a:pt x="48768" y="153542"/>
                </a:lnTo>
                <a:lnTo>
                  <a:pt x="48768" y="0"/>
                </a:lnTo>
                <a:lnTo>
                  <a:pt x="0" y="0"/>
                </a:lnTo>
                <a:lnTo>
                  <a:pt x="0" y="153542"/>
                </a:lnTo>
                <a:close/>
              </a:path>
            </a:pathLst>
          </a:custGeom>
          <a:solidFill>
            <a:srgbClr val="1FA1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504" y="157226"/>
            <a:ext cx="8190991" cy="287020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5400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504" y="157226"/>
            <a:ext cx="8190991" cy="287020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5400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2D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38327" y="417576"/>
            <a:ext cx="3349752" cy="1595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5400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00B6C81A-F6A9-4CBC-A29B-9661F01A34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10920" y="4883455"/>
            <a:ext cx="1562735" cy="2769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D7066A27-D603-4315-B5FA-EC9732D0A497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" y="4646295"/>
            <a:ext cx="9154795" cy="80963"/>
            <a:chOff x="0" y="9643"/>
            <a:chExt cx="14417" cy="170"/>
          </a:xfrm>
        </p:grpSpPr>
        <p:sp>
          <p:nvSpPr>
            <p:cNvPr id="17" name="矩形 8"/>
            <p:cNvSpPr>
              <a:spLocks noChangeArrowheads="1"/>
            </p:cNvSpPr>
            <p:nvPr/>
          </p:nvSpPr>
          <p:spPr bwMode="auto">
            <a:xfrm>
              <a:off x="0" y="9643"/>
              <a:ext cx="5103" cy="170"/>
            </a:xfrm>
            <a:prstGeom prst="rect">
              <a:avLst/>
            </a:prstGeom>
            <a:solidFill>
              <a:srgbClr val="FFC000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矩形 9"/>
            <p:cNvSpPr>
              <a:spLocks noChangeArrowheads="1"/>
            </p:cNvSpPr>
            <p:nvPr/>
          </p:nvSpPr>
          <p:spPr bwMode="auto">
            <a:xfrm>
              <a:off x="4658" y="9643"/>
              <a:ext cx="5102" cy="170"/>
            </a:xfrm>
            <a:prstGeom prst="rect">
              <a:avLst/>
            </a:prstGeom>
            <a:solidFill>
              <a:srgbClr val="0099FF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矩形 10"/>
            <p:cNvSpPr>
              <a:spLocks noChangeArrowheads="1"/>
            </p:cNvSpPr>
            <p:nvPr/>
          </p:nvSpPr>
          <p:spPr bwMode="auto">
            <a:xfrm>
              <a:off x="9315" y="9643"/>
              <a:ext cx="5103" cy="170"/>
            </a:xfrm>
            <a:prstGeom prst="rect">
              <a:avLst/>
            </a:prstGeom>
            <a:solidFill>
              <a:srgbClr val="FF9999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8093710" y="4852987"/>
            <a:ext cx="665480" cy="149543"/>
            <a:chOff x="11868" y="10028"/>
            <a:chExt cx="1476" cy="442"/>
          </a:xfrm>
        </p:grpSpPr>
        <p:sp>
          <p:nvSpPr>
            <p:cNvPr id="21" name="L 形 20">
              <a:hlinkClick r:id="" action="ppaction://hlinkshowjump?jump=previousslide"/>
            </p:cNvPr>
            <p:cNvSpPr/>
            <p:nvPr/>
          </p:nvSpPr>
          <p:spPr>
            <a:xfrm rot="2682828">
              <a:off x="11868" y="10028"/>
              <a:ext cx="443" cy="443"/>
            </a:xfrm>
            <a:prstGeom prst="corner">
              <a:avLst>
                <a:gd name="adj1" fmla="val 6358"/>
                <a:gd name="adj2" fmla="val 7205"/>
              </a:avLst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L 形 21">
              <a:hlinkClick r:id="" action="ppaction://hlinkshowjump?jump=nextslide"/>
            </p:cNvPr>
            <p:cNvSpPr/>
            <p:nvPr/>
          </p:nvSpPr>
          <p:spPr>
            <a:xfrm rot="18917172" flipH="1">
              <a:off x="12902" y="10028"/>
              <a:ext cx="443" cy="443"/>
            </a:xfrm>
            <a:prstGeom prst="corner">
              <a:avLst>
                <a:gd name="adj1" fmla="val 6358"/>
                <a:gd name="adj2" fmla="val 7205"/>
              </a:avLst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0920" y="4883455"/>
            <a:ext cx="156273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6877-D01F-4890-B180-CA0E8835968D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635" y="570230"/>
            <a:ext cx="9144635" cy="76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635" y="5063490"/>
            <a:ext cx="5923915" cy="8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7620" y="2290286"/>
            <a:ext cx="2892743" cy="28408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3" name="object 6"/>
          <p:cNvSpPr txBox="1">
            <a:spLocks noGrp="1"/>
          </p:cNvSpPr>
          <p:nvPr/>
        </p:nvSpPr>
        <p:spPr>
          <a:xfrm>
            <a:off x="4310380" y="2468245"/>
            <a:ext cx="176911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zh-CN" altLang="en-US" sz="2400" dirty="0">
                <a:solidFill>
                  <a:schemeClr val="bg1"/>
                </a:solidFill>
                <a:ea typeface="微软雅黑" panose="020B0503020204020204" charset="-122"/>
              </a:rPr>
              <a:t>炫彩流水灯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object 6"/>
          <p:cNvSpPr txBox="1">
            <a:spLocks noGrp="1"/>
          </p:cNvSpPr>
          <p:nvPr/>
        </p:nvSpPr>
        <p:spPr>
          <a:xfrm>
            <a:off x="1807210" y="1833245"/>
            <a:ext cx="689800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Arduino </a:t>
            </a: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UNO</a:t>
            </a:r>
            <a:endParaRPr lang="en-US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                  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---</a:t>
            </a:r>
            <a:r>
              <a:rPr lang="zh-CN" altLang="en-US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炫彩流水灯</a:t>
            </a:r>
            <a:r>
              <a:rPr lang="en-US" altLang="zh-CN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altLang="zh-CN" sz="2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3065" y="966470"/>
            <a:ext cx="2390775" cy="3976370"/>
          </a:xfrm>
          <a:prstGeom prst="rect">
            <a:avLst/>
          </a:prstGeom>
        </p:spPr>
      </p:pic>
      <p:sp>
        <p:nvSpPr>
          <p:cNvPr id="5" name="副标题 2"/>
          <p:cNvSpPr>
            <a:spLocks noGrp="1"/>
          </p:cNvSpPr>
          <p:nvPr/>
        </p:nvSpPr>
        <p:spPr>
          <a:xfrm>
            <a:off x="62230" y="2047240"/>
            <a:ext cx="640080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如何用流程图来描述</a:t>
            </a:r>
            <a:r>
              <a:rPr lang="en-US" altLang="zh-CN" b="1"/>
              <a:t>3</a:t>
            </a:r>
            <a:r>
              <a:rPr lang="zh-CN" altLang="en-US" b="1"/>
              <a:t>个</a:t>
            </a:r>
            <a:r>
              <a:rPr lang="en-US" altLang="zh-CN" b="1"/>
              <a:t>LED</a:t>
            </a:r>
            <a:r>
              <a:rPr lang="zh-CN" altLang="en-US" b="1"/>
              <a:t>灯依次亮灭的这一过程？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7520" y="2987040"/>
            <a:ext cx="3108960" cy="5410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90" y="3978910"/>
            <a:ext cx="4427855" cy="594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2095" y="806450"/>
            <a:ext cx="75037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zh-CN" altLang="en-US"/>
              <a:t>常量、变量、函数是学习编程必须要理解的概念之一。</a:t>
            </a:r>
            <a:r>
              <a:rPr lang="en-US" altLang="zh-CN"/>
              <a:t>      </a:t>
            </a:r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      </a:t>
            </a:r>
            <a:r>
              <a:rPr lang="zh-CN" altLang="en-US" b="1"/>
              <a:t>变量</a:t>
            </a:r>
            <a:r>
              <a:rPr lang="zh-CN" altLang="en-US"/>
              <a:t>是程序中数据的临时存放场所。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在代码中可以只使用一个变量，也可以使用多个变量，变量中可以存放单词、数值、日期以及属性。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673100" y="2475865"/>
            <a:ext cx="7797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变量名命名规则：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变量名必须以字母打头，名字中间只能由字母、数字和下划线“_”组成；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变量名的第一个字不能是数字；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变量名不能和系统的关键字重名；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变量名区分大小写，例如</a:t>
            </a:r>
            <a:r>
              <a:rPr lang="en-US" altLang="zh-CN"/>
              <a:t>pin</a:t>
            </a:r>
            <a:r>
              <a:rPr lang="zh-CN" altLang="en-US"/>
              <a:t>和</a:t>
            </a:r>
            <a:r>
              <a:rPr lang="en-US" altLang="zh-CN"/>
              <a:t>Pin</a:t>
            </a:r>
            <a:r>
              <a:rPr lang="zh-CN" altLang="en-US"/>
              <a:t>代表两个不同的变量名；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变量名应该尽可能使用有含义的名字，例如</a:t>
            </a:r>
            <a:r>
              <a:rPr lang="en-US" altLang="zh-CN"/>
              <a:t>Led</a:t>
            </a:r>
            <a:r>
              <a:rPr lang="zh-CN" altLang="en-US"/>
              <a:t>、</a:t>
            </a:r>
            <a:r>
              <a:rPr lang="en-US" altLang="zh-CN"/>
              <a:t>Pin</a:t>
            </a:r>
            <a:r>
              <a:rPr lang="zh-CN" altLang="en-US"/>
              <a:t>；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当使用两个或两个以上的单词作为变量名时，</a:t>
            </a:r>
            <a:r>
              <a:rPr lang="zh-CN" altLang="en-US">
                <a:sym typeface="+mn-ea"/>
              </a:rPr>
              <a:t>一般采用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驼峰式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写法，即从第二个单词开始，首字母大写，例如本例中的变量名</a:t>
            </a:r>
            <a:r>
              <a:rPr lang="en-US" altLang="zh-CN">
                <a:sym typeface="+mn-ea"/>
              </a:rPr>
              <a:t>“yellowLedPin”;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5020" y="1146175"/>
            <a:ext cx="1084580" cy="751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590" y="771525"/>
            <a:ext cx="2263140" cy="1501140"/>
          </a:xfrm>
          <a:prstGeom prst="rect">
            <a:avLst/>
          </a:prstGeom>
        </p:spPr>
      </p:pic>
      <p:sp>
        <p:nvSpPr>
          <p:cNvPr id="135" name=" 135"/>
          <p:cNvSpPr/>
          <p:nvPr/>
        </p:nvSpPr>
        <p:spPr>
          <a:xfrm>
            <a:off x="3225165" y="1497330"/>
            <a:ext cx="1143000" cy="1524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E66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1214120"/>
            <a:ext cx="4979670" cy="37769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655" y="783590"/>
            <a:ext cx="3463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E66864"/>
                </a:solidFill>
              </a:rPr>
              <a:t>数据类型：</a:t>
            </a:r>
            <a:endParaRPr lang="zh-CN" altLang="en-US" b="1">
              <a:solidFill>
                <a:srgbClr val="E6686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720" y="780415"/>
            <a:ext cx="3115310" cy="4409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15505" y="3088005"/>
            <a:ext cx="325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E66864"/>
                </a:solidFill>
              </a:rPr>
              <a:t>0</a:t>
            </a:r>
            <a:r>
              <a:rPr lang="zh-CN" altLang="en-US">
                <a:solidFill>
                  <a:srgbClr val="E66864"/>
                </a:solidFill>
              </a:rPr>
              <a:t>或</a:t>
            </a:r>
            <a:r>
              <a:rPr lang="en-US" altLang="zh-CN">
                <a:solidFill>
                  <a:srgbClr val="E66864"/>
                </a:solidFill>
              </a:rPr>
              <a:t>1</a:t>
            </a:r>
            <a:r>
              <a:rPr lang="zh-CN" altLang="en-US">
                <a:solidFill>
                  <a:srgbClr val="E66864"/>
                </a:solidFill>
              </a:rPr>
              <a:t>（</a:t>
            </a:r>
            <a:r>
              <a:rPr lang="en-US" altLang="zh-CN">
                <a:solidFill>
                  <a:srgbClr val="E66864"/>
                </a:solidFill>
              </a:rPr>
              <a:t>true</a:t>
            </a:r>
            <a:r>
              <a:rPr lang="zh-CN" altLang="en-US">
                <a:solidFill>
                  <a:srgbClr val="E66864"/>
                </a:solidFill>
              </a:rPr>
              <a:t>或</a:t>
            </a:r>
            <a:r>
              <a:rPr lang="en-US" altLang="zh-CN">
                <a:solidFill>
                  <a:srgbClr val="E66864"/>
                </a:solidFill>
              </a:rPr>
              <a:t>false</a:t>
            </a:r>
            <a:r>
              <a:rPr lang="zh-CN" altLang="en-US">
                <a:solidFill>
                  <a:srgbClr val="E66864"/>
                </a:solidFill>
              </a:rPr>
              <a:t>）</a:t>
            </a:r>
            <a:endParaRPr lang="zh-CN" altLang="en-US">
              <a:solidFill>
                <a:srgbClr val="E66864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91705" y="3569335"/>
            <a:ext cx="325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E66864"/>
                </a:solidFill>
              </a:rPr>
              <a:t>0~255</a:t>
            </a:r>
            <a:endParaRPr lang="en-US" altLang="zh-CN">
              <a:solidFill>
                <a:srgbClr val="E6686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91705" y="4050030"/>
            <a:ext cx="325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E66864"/>
                </a:solidFill>
              </a:rPr>
              <a:t>-128~127</a:t>
            </a:r>
            <a:endParaRPr lang="en-US">
              <a:solidFill>
                <a:srgbClr val="E6686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>
            <a:off x="417830" y="931545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8710" y="3542030"/>
            <a:ext cx="36918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zh-CN" altLang="en-US"/>
              <a:t>程序一条条依次顺序执行，没有发生跳转。叫做程序运行的</a:t>
            </a:r>
            <a:r>
              <a:rPr lang="zh-CN" altLang="en-US">
                <a:solidFill>
                  <a:srgbClr val="FF0000"/>
                </a:solidFill>
              </a:rPr>
              <a:t>顺序结构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2175" y="741045"/>
            <a:ext cx="3052445" cy="43440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870" y="1875155"/>
            <a:ext cx="7772400" cy="1477010"/>
          </a:xfrm>
        </p:spPr>
        <p:txBody>
          <a:bodyPr/>
          <a:p>
            <a:r>
              <a:rPr lang="zh-CN" altLang="en-US" sz="96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96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6858000" y="3941445"/>
            <a:ext cx="1600200" cy="1109980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510" y="795655"/>
            <a:ext cx="3404870" cy="1684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145" y="730885"/>
            <a:ext cx="3160395" cy="2098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10" y="2695575"/>
            <a:ext cx="3510280" cy="23380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145" y="2947035"/>
            <a:ext cx="3160395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D09-闪烁的灯光动感酒吧LED背景屏幕视频素材_标清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5715" y="-10795"/>
            <a:ext cx="9253220" cy="5163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2945" y="4340860"/>
            <a:ext cx="46482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E66864"/>
                </a:solidFill>
                <a:sym typeface="+mn-ea"/>
              </a:rPr>
              <a:t>        </a:t>
            </a:r>
            <a:r>
              <a:rPr lang="zh-CN" altLang="en-US">
                <a:solidFill>
                  <a:srgbClr val="E66864"/>
                </a:solidFill>
                <a:sym typeface="+mn-ea"/>
              </a:rPr>
              <a:t>以上都是电源控制电路，我们今天要 搭建第一个程序控制电路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035" y="832485"/>
            <a:ext cx="3368675" cy="3324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85" y="832485"/>
            <a:ext cx="3397250" cy="340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1"/>
          <p:cNvSpPr>
            <a:spLocks noGrp="1"/>
          </p:cNvSpPr>
          <p:nvPr/>
        </p:nvSpPr>
        <p:spPr>
          <a:xfrm>
            <a:off x="1090930" y="1964055"/>
            <a:ext cx="121285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/>
              <a:t>所需器件：</a:t>
            </a:r>
            <a:endParaRPr lang="zh-CN" altLang="en-US"/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1830705" y="2644140"/>
            <a:ext cx="2787015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LED</a:t>
            </a:r>
            <a:r>
              <a:rPr lang="zh-CN" altLang="en-US"/>
              <a:t>灯</a:t>
            </a:r>
            <a:r>
              <a:rPr lang="en-US" altLang="zh-CN"/>
              <a:t>(</a:t>
            </a:r>
            <a:r>
              <a:rPr lang="zh-CN" altLang="en-US">
                <a:solidFill>
                  <a:srgbClr val="FF0000"/>
                </a:solidFill>
              </a:rPr>
              <a:t>红</a:t>
            </a:r>
            <a:r>
              <a:rPr lang="en-US" altLang="zh-CN">
                <a:solidFill>
                  <a:srgbClr val="FF0000"/>
                </a:solidFill>
              </a:rPr>
              <a:t>/</a:t>
            </a:r>
            <a:r>
              <a:rPr lang="zh-CN" altLang="en-US">
                <a:solidFill>
                  <a:srgbClr val="92D050"/>
                </a:solidFill>
              </a:rPr>
              <a:t>绿</a:t>
            </a:r>
            <a:r>
              <a:rPr lang="en-US" altLang="zh-CN"/>
              <a:t>/</a:t>
            </a:r>
            <a:r>
              <a:rPr lang="zh-CN" altLang="en-US">
                <a:solidFill>
                  <a:srgbClr val="F9F137"/>
                </a:solidFill>
              </a:rPr>
              <a:t>黄</a:t>
            </a:r>
            <a:r>
              <a:rPr lang="en-US" altLang="zh-CN"/>
              <a:t>)</a:t>
            </a:r>
            <a:r>
              <a:rPr lang="en-US" altLang="zh-CN">
                <a:sym typeface="+mn-ea"/>
              </a:rPr>
              <a:t>*1</a:t>
            </a: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220Ω</a:t>
            </a:r>
            <a:r>
              <a:rPr lang="zh-CN" altLang="en-US"/>
              <a:t>电阻</a:t>
            </a:r>
            <a:r>
              <a:rPr lang="en-US" altLang="zh-CN"/>
              <a:t>*1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杜邦线 若干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121920" y="786765"/>
            <a:ext cx="506984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rgbClr val="E66864"/>
                </a:solidFill>
              </a:rPr>
              <a:t>项目三：闪烁</a:t>
            </a:r>
            <a:r>
              <a:rPr lang="en-US" altLang="zh-CN">
                <a:solidFill>
                  <a:srgbClr val="E66864"/>
                </a:solidFill>
              </a:rPr>
              <a:t>LED</a:t>
            </a:r>
            <a:r>
              <a:rPr lang="zh-CN" altLang="en-US">
                <a:solidFill>
                  <a:srgbClr val="E66864"/>
                </a:solidFill>
              </a:rPr>
              <a:t>灯</a:t>
            </a:r>
            <a:endParaRPr lang="zh-CN" altLang="en-US">
              <a:solidFill>
                <a:srgbClr val="E66864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9810" y="932180"/>
            <a:ext cx="377190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220" y="1055370"/>
            <a:ext cx="3147060" cy="1440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711200"/>
            <a:ext cx="4088130" cy="4281170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5559425" y="711200"/>
            <a:ext cx="306070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>
                <a:solidFill>
                  <a:srgbClr val="E66864"/>
                </a:solidFill>
              </a:rPr>
              <a:t>定义数字信号端口的输与输出。</a:t>
            </a:r>
            <a:endParaRPr lang="zh-CN">
              <a:solidFill>
                <a:srgbClr val="E668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2750" y="986155"/>
            <a:ext cx="1057275" cy="2546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79546"/>
                </a:solidFill>
              </a14:hiddenFill>
            </a:ext>
          </a:extLst>
        </p:spPr>
        <p:txBody>
          <a:bodyPr wrap="square" lIns="0" tIns="0" rIns="0" bIns="0" rtlCol="0"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08430" y="1412240"/>
            <a:ext cx="2894330" cy="9588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79546"/>
                </a:solidFill>
              </a14:hiddenFill>
            </a:ext>
          </a:extLst>
        </p:spPr>
        <p:txBody>
          <a:bodyPr wrap="square" lIns="0" tIns="0" rIns="0" bIns="0" rtlCol="0"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610" y="2266950"/>
            <a:ext cx="815975" cy="27774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665" y="2317750"/>
            <a:ext cx="1013460" cy="37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>
            <a:off x="-16510" y="780415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63725" y="4282440"/>
            <a:ext cx="5415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试着将延迟时间改为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500ms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1000ms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会有什么变化？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685" y="1723390"/>
            <a:ext cx="3940175" cy="2202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5" y="2313940"/>
            <a:ext cx="2926080" cy="102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3090" y="1167130"/>
            <a:ext cx="7252970" cy="553720"/>
          </a:xfrm>
        </p:spPr>
        <p:txBody>
          <a:bodyPr wrap="square"/>
          <a:p>
            <a:r>
              <a:rPr lang="en-US" altLang="zh-CN"/>
              <a:t>      </a:t>
            </a:r>
            <a:r>
              <a:rPr lang="zh-CN"/>
              <a:t>上一个项目是通过程序控制一个</a:t>
            </a:r>
            <a:r>
              <a:rPr lang="en-US" altLang="zh-CN"/>
              <a:t>LED</a:t>
            </a:r>
            <a:r>
              <a:rPr lang="zh-CN" altLang="en-US"/>
              <a:t>灯的闪烁，常见的炫彩流水灯是有多个</a:t>
            </a:r>
            <a:r>
              <a:rPr lang="en-US" altLang="zh-CN"/>
              <a:t>LED</a:t>
            </a:r>
            <a:r>
              <a:rPr lang="zh-CN" altLang="en-US"/>
              <a:t>灯依次亮灭，远看给人灯在流动的视觉感受。</a:t>
            </a:r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1440" y="758825"/>
            <a:ext cx="228981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rgbClr val="E66864"/>
                </a:solidFill>
              </a:rPr>
              <a:t>项目四：</a:t>
            </a:r>
            <a:r>
              <a:rPr lang="zh-CN">
                <a:solidFill>
                  <a:srgbClr val="E66864"/>
                </a:solidFill>
              </a:rPr>
              <a:t>炫彩流水灯</a:t>
            </a:r>
            <a:endParaRPr lang="zh-CN">
              <a:solidFill>
                <a:srgbClr val="E66864"/>
              </a:solidFill>
            </a:endParaRPr>
          </a:p>
        </p:txBody>
      </p:sp>
      <p:pic>
        <p:nvPicPr>
          <p:cNvPr id="8" name="图片 7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020" y="3394710"/>
            <a:ext cx="6443980" cy="1534160"/>
          </a:xfrm>
          <a:prstGeom prst="rect">
            <a:avLst/>
          </a:prstGeom>
        </p:spPr>
      </p:pic>
      <p:pic>
        <p:nvPicPr>
          <p:cNvPr id="5" name="图片 4" descr="2009818114275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30" y="1610995"/>
            <a:ext cx="2529840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4"/>
          </p:nvPr>
        </p:nvSpPr>
        <p:spPr>
          <a:xfrm>
            <a:off x="643255" y="3569335"/>
            <a:ext cx="4011930" cy="1289050"/>
          </a:xfrm>
        </p:spPr>
        <p:txBody>
          <a:bodyPr wrap="square"/>
          <a:p>
            <a:r>
              <a:rPr lang="en-US" altLang="zh-CN">
                <a:solidFill>
                  <a:srgbClr val="FFC000"/>
                </a:solidFill>
                <a:sym typeface="+mn-ea"/>
              </a:rPr>
              <a:t>    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  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依次点亮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b="1">
                <a:solidFill>
                  <a:srgbClr val="FFC000"/>
                </a:solidFill>
                <a:sym typeface="+mn-ea"/>
              </a:rPr>
              <a:t>黄</a:t>
            </a:r>
            <a:r>
              <a:rPr lang="zh-CN" altLang="en-US" b="1">
                <a:sym typeface="+mn-ea"/>
              </a:rPr>
              <a:t>、</a:t>
            </a:r>
            <a:r>
              <a:rPr lang="zh-CN" altLang="en-US" b="1">
                <a:solidFill>
                  <a:srgbClr val="92D050"/>
                </a:solidFill>
                <a:sym typeface="+mn-ea"/>
              </a:rPr>
              <a:t>绿</a:t>
            </a:r>
            <a:r>
              <a:rPr lang="zh-CN" altLang="en-US" b="1">
                <a:sym typeface="+mn-ea"/>
              </a:rPr>
              <a:t>、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红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个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LED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灯。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en-US" altLang="zh-CN">
              <a:solidFill>
                <a:srgbClr val="FFC000"/>
              </a:solidFill>
              <a:sym typeface="+mn-ea"/>
            </a:endParaRPr>
          </a:p>
          <a:p>
            <a:r>
              <a:rPr lang="zh-CN" altLang="en-US">
                <a:solidFill>
                  <a:srgbClr val="FFC000"/>
                </a:solidFill>
                <a:sym typeface="+mn-ea"/>
              </a:rPr>
              <a:t>      黄</a:t>
            </a:r>
            <a:r>
              <a:rPr lang="zh-CN" altLang="en-US">
                <a:sym typeface="+mn-ea"/>
              </a:rPr>
              <a:t>、</a:t>
            </a:r>
            <a:r>
              <a:rPr lang="zh-CN" altLang="en-US">
                <a:solidFill>
                  <a:srgbClr val="92D050"/>
                </a:solidFill>
                <a:sym typeface="+mn-ea"/>
              </a:rPr>
              <a:t>绿</a:t>
            </a:r>
            <a:r>
              <a:rPr lang="zh-CN" altLang="en-US">
                <a:sym typeface="+mn-ea"/>
              </a:rPr>
              <a:t>、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红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个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LED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的阳极通过杜邦线分别与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UNO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的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10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12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引脚相连。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1661795" y="2023110"/>
            <a:ext cx="2787015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LED</a:t>
            </a:r>
            <a:r>
              <a:rPr lang="zh-CN" altLang="en-US"/>
              <a:t>灯</a:t>
            </a:r>
            <a:r>
              <a:rPr lang="en-US" altLang="zh-CN"/>
              <a:t>(</a:t>
            </a:r>
            <a:r>
              <a:rPr lang="zh-CN" altLang="en-US">
                <a:solidFill>
                  <a:srgbClr val="FF0000"/>
                </a:solidFill>
              </a:rPr>
              <a:t>红</a:t>
            </a:r>
            <a:r>
              <a:rPr lang="zh-CN" altLang="en-US"/>
              <a:t>、</a:t>
            </a:r>
            <a:r>
              <a:rPr lang="zh-CN" altLang="en-US">
                <a:solidFill>
                  <a:srgbClr val="92D050"/>
                </a:solidFill>
              </a:rPr>
              <a:t>绿</a:t>
            </a:r>
            <a:r>
              <a:rPr lang="zh-CN" altLang="en-US"/>
              <a:t>、</a:t>
            </a:r>
            <a:r>
              <a:rPr lang="zh-CN" altLang="en-US">
                <a:solidFill>
                  <a:srgbClr val="FFC000"/>
                </a:solidFill>
              </a:rPr>
              <a:t>黄</a:t>
            </a:r>
            <a:r>
              <a:rPr lang="en-US" altLang="zh-CN"/>
              <a:t>)</a:t>
            </a:r>
            <a:r>
              <a:rPr lang="en-US" altLang="zh-CN">
                <a:sym typeface="+mn-ea"/>
              </a:rPr>
              <a:t>*1</a:t>
            </a:r>
            <a:endParaRPr lang="en-US" altLang="zh-CN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220Ω</a:t>
            </a:r>
            <a:r>
              <a:rPr lang="zh-CN" altLang="en-US"/>
              <a:t>电阻</a:t>
            </a:r>
            <a:r>
              <a:rPr lang="en-US" altLang="zh-CN"/>
              <a:t>*3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杜邦线 若干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3255" y="1433830"/>
            <a:ext cx="1857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所需器件：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1440" y="758825"/>
            <a:ext cx="228981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rgbClr val="E66864"/>
                </a:solidFill>
              </a:rPr>
              <a:t>项目四：</a:t>
            </a:r>
            <a:r>
              <a:rPr lang="zh-CN">
                <a:solidFill>
                  <a:srgbClr val="E66864"/>
                </a:solidFill>
              </a:rPr>
              <a:t>炫彩流水灯</a:t>
            </a:r>
            <a:endParaRPr lang="zh-CN">
              <a:solidFill>
                <a:srgbClr val="E66864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3940" y="876300"/>
            <a:ext cx="4189730" cy="4175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79546"/>
        </a:solidFill>
      </a:spPr>
      <a:bodyPr wrap="square" lIns="0" tIns="0" rIns="0" bIns="0" rtlCol="0"/>
      <a:lstStyle>
        <a:defPPr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WPS 演示</Application>
  <PresentationFormat>全屏显示(16:9)</PresentationFormat>
  <Paragraphs>67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微软雅黑</vt:lpstr>
      <vt:lpstr>Wingdings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上一个项目是通过程序控制一个LED灯的闪烁，常见的炫彩流水灯是有多个LED灯依次亮灭，远看给人灯在流动的视觉感受。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课后小结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Kenneth (BJ/MC)</dc:creator>
  <cp:lastModifiedBy>彦熹</cp:lastModifiedBy>
  <cp:revision>521</cp:revision>
  <dcterms:created xsi:type="dcterms:W3CDTF">2016-09-28T15:46:00Z</dcterms:created>
  <dcterms:modified xsi:type="dcterms:W3CDTF">2020-07-17T08:38:18Z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2016-09-28T00:00:00Z</vt:filetime>
  </property>
  <property fmtid="{D5CDD505-2E9C-101B-9397-08002B2CF9AE}" pid="5" name="KSOProductBuildVer">
    <vt:lpwstr>2052-11.1.0.8952</vt:lpwstr>
  </property>
</Properties>
</file>