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7" r:id="rId3"/>
    <p:sldId id="387" r:id="rId4"/>
    <p:sldId id="377" r:id="rId5"/>
    <p:sldId id="379" r:id="rId6"/>
    <p:sldId id="378" r:id="rId7"/>
    <p:sldId id="380" r:id="rId8"/>
    <p:sldId id="375" r:id="rId9"/>
    <p:sldId id="376" r:id="rId11"/>
    <p:sldId id="381" r:id="rId12"/>
    <p:sldId id="382" r:id="rId13"/>
    <p:sldId id="383" r:id="rId14"/>
    <p:sldId id="38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6"/>
          <p:cNvSpPr>
            <a:spLocks noChangeArrowheads="1"/>
          </p:cNvSpPr>
          <p:nvPr userDrawn="1"/>
        </p:nvSpPr>
        <p:spPr bwMode="auto">
          <a:xfrm>
            <a:off x="10198735" y="182880"/>
            <a:ext cx="18732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方正华隶简体" panose="03000509000000000000" charset="-122"/>
                <a:ea typeface="方正华隶简体" panose="03000509000000000000" charset="-122"/>
                <a:sym typeface="微软雅黑" panose="020B0503020204020204" charset="-122"/>
              </a:rPr>
              <a:t>情境导入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华隶简体" panose="03000509000000000000" charset="-122"/>
              <a:ea typeface="方正华隶简体" panose="03000509000000000000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10160" y="3053715"/>
            <a:ext cx="3856990" cy="37877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64685" y="2020570"/>
            <a:ext cx="4283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object 6"/>
          <p:cNvSpPr txBox="1">
            <a:spLocks noGrp="1"/>
          </p:cNvSpPr>
          <p:nvPr/>
        </p:nvSpPr>
        <p:spPr>
          <a:xfrm>
            <a:off x="3082290" y="2074545"/>
            <a:ext cx="689800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Arduino </a:t>
            </a: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UNO</a:t>
            </a:r>
            <a:endParaRPr lang="en-US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                  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---</a:t>
            </a:r>
            <a:r>
              <a:rPr lang="zh-CN" altLang="en-US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摩斯电码</a:t>
            </a:r>
            <a:endParaRPr lang="en-US" altLang="zh-CN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1751330"/>
            <a:ext cx="3837940" cy="161163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1132205" y="4005580"/>
            <a:ext cx="9493250" cy="221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n-ea"/>
                <a:sym typeface="+mn-ea"/>
              </a:rPr>
              <a:t>      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sym typeface="+mn-ea"/>
              </a:rPr>
              <a:t>首先我们要知道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sym typeface="+mn-ea"/>
              </a:rPr>
              <a:t>SOS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sym typeface="+mn-ea"/>
              </a:rPr>
              <a:t>求救信号用莫斯电码表示为“ 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sym typeface="+mn-ea"/>
              </a:rPr>
              <a:t>...---...”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sym typeface="+mn-ea"/>
              </a:rPr>
              <a:t>（三个圆点，三个破折号，然后再加三个圆点），转化为我们的小灯也就是三个短亮，加三个长亮，最后又三个短亮。我们在程序里，把短亮设定为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sym typeface="+mn-ea"/>
              </a:rPr>
              <a:t>0.5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sym typeface="+mn-ea"/>
              </a:rPr>
              <a:t>秒。长亮设定为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sym typeface="+mn-ea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sym typeface="+mn-ea"/>
              </a:rPr>
              <a:t>秒。</a:t>
            </a:r>
            <a:endParaRPr lang="zh-CN" altLang="en-US" sz="2400" dirty="0">
              <a:solidFill>
                <a:schemeClr val="tx1"/>
              </a:solidFill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>
            <a:off x="186690" y="1118870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745" y="1273810"/>
            <a:ext cx="3833495" cy="5197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535" y="1273810"/>
            <a:ext cx="3734435" cy="5235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2007235"/>
            <a:ext cx="3757295" cy="2334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455" y="2773680"/>
            <a:ext cx="1059815" cy="241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755" y="2696210"/>
            <a:ext cx="530860" cy="2578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755" y="4341495"/>
            <a:ext cx="530860" cy="2578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755" y="5956935"/>
            <a:ext cx="530860" cy="2578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07827" y="2500207"/>
            <a:ext cx="10363200" cy="1969347"/>
          </a:xfrm>
        </p:spPr>
        <p:txBody>
          <a:bodyPr/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9144000" y="5255260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508462" y="2509732"/>
            <a:ext cx="10363200" cy="196934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 2050"/>
          <p:cNvSpPr/>
          <p:nvPr/>
        </p:nvSpPr>
        <p:spPr bwMode="auto">
          <a:xfrm>
            <a:off x="9144635" y="5264785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80770" y="1613535"/>
            <a:ext cx="10487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关联词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1289685" y="6187440"/>
            <a:ext cx="8200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不但……而且……、不光……也……、既……又……、不仅……还……</a:t>
            </a:r>
            <a:endParaRPr lang="zh-CN" alt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 rot="20100000">
            <a:off x="102870" y="2155190"/>
            <a:ext cx="8077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尽管……可是……、虽然……但是……、……却……、……然而……、......可是......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 rot="20640000">
            <a:off x="499745" y="3245485"/>
            <a:ext cx="106984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b="1">
                <a:solidFill>
                  <a:schemeClr val="accent4"/>
                </a:solidFill>
                <a:effectLst/>
                <a:sym typeface="+mn-ea"/>
              </a:rPr>
              <a:t>如果……就……、 即使……也…… 、要是……那么 无论……都…… 、不管……也……、如果……否则……</a:t>
            </a:r>
            <a:endParaRPr lang="zh-CN" altLang="en-US" b="1">
              <a:solidFill>
                <a:schemeClr val="accent4"/>
              </a:solidFill>
              <a:effectLst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 rot="21240000">
            <a:off x="1074420" y="4960620"/>
            <a:ext cx="9260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sym typeface="+mn-ea"/>
              </a:rPr>
              <a:t>一边……一边……、既是......也是......、是……是……</a:t>
            </a:r>
            <a:endParaRPr lang="zh-CN" altLang="en-US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2697" y="914437"/>
            <a:ext cx="9489083" cy="2661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800" b="1" dirty="0">
                <a:latin typeface="+mn-ea"/>
              </a:rPr>
              <a:t>【</a:t>
            </a:r>
            <a:r>
              <a:rPr lang="zh-CN" altLang="en-US" sz="2800" b="1" dirty="0">
                <a:latin typeface="+mn-ea"/>
              </a:rPr>
              <a:t>如果</a:t>
            </a:r>
            <a:r>
              <a:rPr lang="en-US" altLang="zh-CN" sz="2800" b="1" dirty="0">
                <a:latin typeface="+mn-ea"/>
              </a:rPr>
              <a:t>】</a:t>
            </a:r>
            <a:r>
              <a:rPr lang="zh-CN" altLang="en-US" sz="2800" b="1" dirty="0">
                <a:latin typeface="+mn-ea"/>
              </a:rPr>
              <a:t>和</a:t>
            </a:r>
            <a:r>
              <a:rPr lang="en-US" altLang="zh-CN" sz="2800" b="1" dirty="0">
                <a:latin typeface="+mn-ea"/>
              </a:rPr>
              <a:t>【</a:t>
            </a:r>
            <a:r>
              <a:rPr lang="zh-CN" altLang="en-US" sz="2800" b="1" dirty="0">
                <a:latin typeface="+mn-ea"/>
              </a:rPr>
              <a:t>如果</a:t>
            </a:r>
            <a:r>
              <a:rPr lang="en-US" altLang="zh-CN" sz="2800" b="1" dirty="0">
                <a:latin typeface="+mn-ea"/>
              </a:rPr>
              <a:t>-</a:t>
            </a:r>
            <a:r>
              <a:rPr lang="zh-CN" altLang="en-US" sz="2800" b="1" dirty="0">
                <a:latin typeface="+mn-ea"/>
              </a:rPr>
              <a:t>否则</a:t>
            </a:r>
            <a:r>
              <a:rPr lang="en-US" altLang="zh-CN" sz="2800" b="1" dirty="0">
                <a:latin typeface="+mn-ea"/>
              </a:rPr>
              <a:t>】</a:t>
            </a:r>
            <a:r>
              <a:rPr lang="zh-CN" altLang="en-US" sz="2800" b="1" dirty="0">
                <a:latin typeface="+mn-ea"/>
              </a:rPr>
              <a:t>模块</a:t>
            </a:r>
            <a:endParaRPr lang="en-US" altLang="zh-CN" sz="2800" dirty="0"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zh-CN" sz="2000" dirty="0"/>
              <a:t>当我们需要判断是否符合某些结果来决定是否要执行不同的程序时，【如果】和【如果</a:t>
            </a:r>
            <a:r>
              <a:rPr lang="en-US" altLang="zh-CN" sz="2000" dirty="0"/>
              <a:t>-</a:t>
            </a:r>
            <a:r>
              <a:rPr lang="zh-CN" altLang="zh-CN" sz="2000" dirty="0"/>
              <a:t>否则】模块是一个很方便的结构，判断结果决定是否执行内部的程序。在程序当中，若有以下两种结构，便会依据不同的条件选择，执行不同的程序片段，以达成不同的目的。</a:t>
            </a:r>
            <a:endParaRPr lang="zh-CN" altLang="zh-CN" sz="2000" kern="0" dirty="0">
              <a:latin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5345" y="3081655"/>
            <a:ext cx="2482215" cy="3441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90" y="885190"/>
            <a:ext cx="5010150" cy="5828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81800" y="2499360"/>
            <a:ext cx="4460240" cy="160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【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如果</a:t>
            </a: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】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其含义为：只要满足如果后面的条件，便执行条件里的内容，如果不满足，则什么都不执行。</a:t>
            </a:r>
            <a:endParaRPr lang="zh-CN" altLang="en-US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540" y="885190"/>
            <a:ext cx="1763395" cy="15195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99605" y="5297170"/>
            <a:ext cx="4025900" cy="160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【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如果</a:t>
            </a: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否则</a:t>
            </a: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】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其含义为：只要满足如果后面的条件，便执行条件里的内容，否则执行下边框的内容。</a:t>
            </a:r>
            <a:endParaRPr lang="zh-CN" altLang="en-US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795" y="3456305"/>
            <a:ext cx="1894205" cy="1964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531495" y="1069340"/>
            <a:ext cx="6583680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项目一：</a:t>
            </a:r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制作“按钮按下亮，放开灭”的LED</a:t>
            </a:r>
            <a:endParaRPr lang="zh-CN" altLang="en-US" sz="2400">
              <a:solidFill>
                <a:srgbClr val="E6686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3194050" y="2372360"/>
            <a:ext cx="1763395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/>
              <a:t>所需器件：</a:t>
            </a:r>
            <a:endParaRPr lang="zh-CN" altLang="en-US" sz="2400"/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4302125" y="3154680"/>
            <a:ext cx="4052570" cy="110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/>
              <a:t>LED</a:t>
            </a:r>
            <a:r>
              <a:rPr lang="zh-CN" altLang="en-US" sz="2400"/>
              <a:t>模块</a:t>
            </a:r>
            <a:r>
              <a:rPr lang="en-US" altLang="zh-CN" sz="2400">
                <a:sym typeface="+mn-ea"/>
              </a:rPr>
              <a:t>*1</a:t>
            </a:r>
            <a:endParaRPr lang="en-US" altLang="zh-CN" sz="240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2400"/>
              <a:t>按钮模块</a:t>
            </a:r>
            <a:r>
              <a:rPr lang="en-US" altLang="zh-CN" sz="2400"/>
              <a:t>*1</a:t>
            </a:r>
            <a:endParaRPr lang="en-US" altLang="zh-CN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杜邦线若干</a:t>
            </a:r>
            <a:endParaRPr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19523" y="1638972"/>
            <a:ext cx="9120947" cy="4846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2800" b="1" dirty="0">
                <a:latin typeface="+mn-ea"/>
              </a:rPr>
              <a:t>按钮模块</a:t>
            </a:r>
            <a:endParaRPr lang="zh-CN" altLang="en-US" sz="2800" dirty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AutoNum type="arabicPeriod"/>
            </a:pPr>
            <a:endParaRPr lang="en-US" altLang="zh-CN" sz="2800" dirty="0"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dirty="0">
                <a:latin typeface="+mn-ea"/>
              </a:rPr>
              <a:t>       </a:t>
            </a:r>
            <a:r>
              <a:rPr lang="zh-CN" altLang="en-US" sz="2000" dirty="0">
                <a:latin typeface="+mn-ea"/>
              </a:rPr>
              <a:t>按钮，按键模块采用手感舒适的轻触按键，当按下按键，直接将按键的两极导通连接，也就相当于合上我们的开关。在实验中，我们利用按下按键触发点亮</a:t>
            </a:r>
            <a:r>
              <a:rPr lang="en-US" altLang="zh-CN" sz="2000" dirty="0">
                <a:latin typeface="+mn-ea"/>
              </a:rPr>
              <a:t>LED</a:t>
            </a:r>
            <a:r>
              <a:rPr lang="zh-CN" altLang="en-US" sz="2000" dirty="0">
                <a:latin typeface="+mn-ea"/>
              </a:rPr>
              <a:t>灯，当松开按键时，灯熄灭。</a:t>
            </a:r>
            <a:endParaRPr lang="zh-CN" altLang="en-US" sz="2000" dirty="0"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>
                <a:latin typeface="+mn-ea"/>
              </a:rPr>
              <a:t>      因为我们这个使用的是封装好的按钮模块。在我们这款按钮中，按下是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HIGH</a:t>
            </a:r>
            <a:r>
              <a:rPr lang="zh-CN" altLang="en-US" sz="2000" dirty="0">
                <a:latin typeface="+mn-ea"/>
              </a:rPr>
              <a:t>），放开是</a:t>
            </a:r>
            <a:r>
              <a:rPr lang="en-US" altLang="zh-CN" sz="2000" dirty="0">
                <a:latin typeface="+mn-ea"/>
              </a:rPr>
              <a:t>0</a:t>
            </a:r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LOW</a:t>
            </a:r>
            <a:r>
              <a:rPr lang="zh-CN" altLang="en-US" sz="2000" dirty="0">
                <a:latin typeface="+mn-ea"/>
              </a:rPr>
              <a:t>），也就是说松开按钮并不是断路，而只是输出信号为</a:t>
            </a:r>
            <a:r>
              <a:rPr lang="en-US" altLang="zh-CN" sz="2000" dirty="0">
                <a:latin typeface="+mn-ea"/>
              </a:rPr>
              <a:t>0</a:t>
            </a:r>
            <a:r>
              <a:rPr lang="zh-CN" altLang="en-US" sz="2000" dirty="0">
                <a:latin typeface="+mn-ea"/>
              </a:rPr>
              <a:t>。从下图所示类别标识可以看出这个要接数字接口。注意不同厂家生产的按钮可能不同。通常黑线接</a:t>
            </a:r>
            <a:r>
              <a:rPr lang="en-US" altLang="zh-CN" sz="2000" dirty="0">
                <a:latin typeface="+mn-ea"/>
              </a:rPr>
              <a:t>GND</a:t>
            </a:r>
            <a:r>
              <a:rPr lang="zh-CN" altLang="en-US" sz="2000" dirty="0">
                <a:latin typeface="+mn-ea"/>
              </a:rPr>
              <a:t>，红线接</a:t>
            </a:r>
            <a:r>
              <a:rPr lang="en-US" altLang="zh-CN" sz="2000" dirty="0">
                <a:latin typeface="+mn-ea"/>
              </a:rPr>
              <a:t>5V</a:t>
            </a:r>
            <a:r>
              <a:rPr lang="zh-CN" altLang="en-US" sz="2000" dirty="0">
                <a:latin typeface="+mn-ea"/>
              </a:rPr>
              <a:t>，绿线接数字针脚。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2" name="图片 1" descr="按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6310" y="968375"/>
            <a:ext cx="2164080" cy="2164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48945" y="2719705"/>
            <a:ext cx="41452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latin typeface="+mn-ea"/>
                <a:sym typeface="+mn-ea"/>
              </a:rPr>
              <a:t>自行连接设计电路：</a:t>
            </a:r>
            <a:endParaRPr lang="zh-CN" altLang="en-US" sz="2000" dirty="0">
              <a:latin typeface="+mn-ea"/>
              <a:sym typeface="+mn-ea"/>
            </a:endParaRPr>
          </a:p>
          <a:p>
            <a:r>
              <a:rPr lang="en-US" altLang="zh-CN" sz="2000" dirty="0">
                <a:latin typeface="+mn-ea"/>
                <a:sym typeface="+mn-ea"/>
              </a:rPr>
              <a:t>      </a:t>
            </a:r>
            <a:endParaRPr lang="en-US" altLang="zh-CN" sz="2000" dirty="0">
              <a:latin typeface="+mn-ea"/>
              <a:sym typeface="+mn-ea"/>
            </a:endParaRPr>
          </a:p>
          <a:p>
            <a:r>
              <a:rPr lang="zh-CN" altLang="en-US" sz="2000" dirty="0">
                <a:latin typeface="+mn-ea"/>
                <a:sym typeface="+mn-ea"/>
              </a:rPr>
              <a:t>       连接电路时，按钮模块与</a:t>
            </a:r>
            <a:r>
              <a:rPr lang="en-US" altLang="zh-CN" sz="2000" dirty="0">
                <a:latin typeface="+mn-ea"/>
                <a:sym typeface="+mn-ea"/>
              </a:rPr>
              <a:t>LED</a:t>
            </a:r>
            <a:r>
              <a:rPr lang="zh-CN" altLang="en-US" sz="2000" dirty="0">
                <a:latin typeface="+mn-ea"/>
                <a:sym typeface="+mn-ea"/>
              </a:rPr>
              <a:t>模块一样，都要接到数字口。其中我们把按钮模块接到数字口</a:t>
            </a:r>
            <a:r>
              <a:rPr lang="en-US" altLang="zh-CN" sz="2000" dirty="0">
                <a:latin typeface="+mn-ea"/>
                <a:sym typeface="+mn-ea"/>
              </a:rPr>
              <a:t>2</a:t>
            </a:r>
            <a:r>
              <a:rPr lang="zh-CN" altLang="en-US" sz="2000" dirty="0">
                <a:latin typeface="+mn-ea"/>
                <a:sym typeface="+mn-ea"/>
              </a:rPr>
              <a:t>，把</a:t>
            </a:r>
            <a:r>
              <a:rPr lang="en-US" altLang="zh-CN" sz="2000" dirty="0">
                <a:latin typeface="+mn-ea"/>
                <a:sym typeface="+mn-ea"/>
              </a:rPr>
              <a:t>LED</a:t>
            </a:r>
            <a:r>
              <a:rPr lang="zh-CN" altLang="en-US" sz="2000" dirty="0">
                <a:latin typeface="+mn-ea"/>
                <a:sym typeface="+mn-ea"/>
              </a:rPr>
              <a:t>模块接到数字口</a:t>
            </a:r>
            <a:r>
              <a:rPr lang="en-US" altLang="zh-CN" sz="2000" dirty="0">
                <a:latin typeface="+mn-ea"/>
                <a:sym typeface="+mn-ea"/>
              </a:rPr>
              <a:t>3</a:t>
            </a:r>
            <a:r>
              <a:rPr lang="zh-CN" altLang="en-US" sz="2000" dirty="0">
                <a:latin typeface="+mn-ea"/>
                <a:sym typeface="+mn-ea"/>
              </a:rPr>
              <a:t>。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186690" y="1118870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7270" y="1564640"/>
            <a:ext cx="7253605" cy="4505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115" y="3073400"/>
            <a:ext cx="204597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513715" y="1659890"/>
            <a:ext cx="633920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>
              <a:lnSpc>
                <a:spcPct val="250000"/>
              </a:lnSpc>
              <a:defRPr/>
            </a:pPr>
            <a:r>
              <a:rPr lang="en-US" altLang="zh-CN" sz="2000" dirty="0"/>
              <a:t>       </a:t>
            </a:r>
            <a:r>
              <a:rPr lang="zh-CN" altLang="zh-CN" sz="2000" dirty="0"/>
              <a:t>在我们看的各种战争片中，部队之间交流往往会被间谍所窃取，人们为了不让敌人知道重要情报，所以就发明了摩尔斯密码又称莫斯电码。它的代码包括五种： 点、划、点和划之间的停顿、每个字符间短的停顿（在点和划之间）、每个词之间中等的停顿以及句子之间长的停顿。</a:t>
            </a:r>
            <a:endParaRPr lang="zh-CN" altLang="zh-CN" sz="20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2270" y="1029970"/>
            <a:ext cx="2737485" cy="2737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445" y="4034790"/>
            <a:ext cx="4254500" cy="25704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" y="897255"/>
            <a:ext cx="1000760" cy="1000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531495" y="1069340"/>
            <a:ext cx="6583680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项目二：</a:t>
            </a:r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制作一个</a:t>
            </a:r>
            <a:r>
              <a:rPr lang="en-US" altLang="zh-CN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SOS</a:t>
            </a:r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求救灯</a:t>
            </a:r>
            <a:endParaRPr lang="zh-CN" altLang="en-US" sz="2400">
              <a:solidFill>
                <a:srgbClr val="E6686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3194050" y="2372360"/>
            <a:ext cx="1763395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/>
              <a:t>所需器件：</a:t>
            </a:r>
            <a:endParaRPr lang="zh-CN" altLang="en-US" sz="2400"/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4302125" y="3154680"/>
            <a:ext cx="4052570" cy="110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/>
              <a:t>LED</a:t>
            </a:r>
            <a:r>
              <a:rPr lang="zh-CN" altLang="en-US" sz="2400"/>
              <a:t>模块</a:t>
            </a:r>
            <a:r>
              <a:rPr lang="en-US" altLang="zh-CN" sz="2400">
                <a:sym typeface="+mn-ea"/>
              </a:rPr>
              <a:t>*1</a:t>
            </a:r>
            <a:endParaRPr lang="en-US" altLang="zh-CN" sz="240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2400"/>
              <a:t>按钮模块</a:t>
            </a:r>
            <a:r>
              <a:rPr lang="en-US" altLang="zh-CN" sz="2400"/>
              <a:t>*1</a:t>
            </a:r>
            <a:endParaRPr lang="en-US" altLang="zh-CN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杜邦线若干</a:t>
            </a:r>
            <a:endParaRPr lang="zh-CN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WPS 演示</Application>
  <PresentationFormat>宽屏</PresentationFormat>
  <Paragraphs>60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方正华隶简体</vt:lpstr>
      <vt:lpstr>隶书</vt:lpstr>
      <vt:lpstr>微软雅黑</vt:lpstr>
      <vt:lpstr>Wingdings</vt:lpstr>
      <vt:lpstr>Calibri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课后小结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SoFun Young</dc:creator>
  <cp:lastModifiedBy>彦熹</cp:lastModifiedBy>
  <cp:revision>72</cp:revision>
  <dcterms:created xsi:type="dcterms:W3CDTF">2017-08-24T03:33:00Z</dcterms:created>
  <dcterms:modified xsi:type="dcterms:W3CDTF">2020-07-18T10:18:25Z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