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6" r:id="rId12"/>
    <p:sldId id="385" r:id="rId13"/>
    <p:sldId id="387" r:id="rId14"/>
    <p:sldId id="37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6"/>
          <p:cNvSpPr>
            <a:spLocks noChangeArrowheads="1"/>
          </p:cNvSpPr>
          <p:nvPr userDrawn="1"/>
        </p:nvSpPr>
        <p:spPr bwMode="auto">
          <a:xfrm>
            <a:off x="10198735" y="182880"/>
            <a:ext cx="18732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方正华隶简体" panose="03000509000000000000" charset="-122"/>
                <a:ea typeface="方正华隶简体" panose="03000509000000000000" charset="-122"/>
                <a:sym typeface="微软雅黑" panose="020B0503020204020204" charset="-122"/>
              </a:rPr>
              <a:t>情境导入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华隶简体" panose="03000509000000000000" charset="-122"/>
              <a:ea typeface="方正华隶简体" panose="03000509000000000000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10160" y="3053715"/>
            <a:ext cx="3856990" cy="37877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64685" y="2020570"/>
            <a:ext cx="4283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object 6"/>
          <p:cNvSpPr txBox="1">
            <a:spLocks noGrp="1"/>
          </p:cNvSpPr>
          <p:nvPr/>
        </p:nvSpPr>
        <p:spPr>
          <a:xfrm>
            <a:off x="3082290" y="2020570"/>
            <a:ext cx="689800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Arduino </a:t>
            </a: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UNO</a:t>
            </a:r>
            <a:endParaRPr lang="en-US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                  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---</a:t>
            </a:r>
            <a:r>
              <a:rPr lang="zh-CN" altLang="en-US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自助式红绿灯</a:t>
            </a:r>
            <a:endParaRPr lang="zh-CN" altLang="en-US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 rot="10800000" flipH="1">
            <a:off x="6348730" y="1324610"/>
            <a:ext cx="177800" cy="274256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012940" y="2428240"/>
            <a:ext cx="38792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      </a:t>
            </a:r>
            <a:r>
              <a:rPr lang="zh-CN" altLang="en-US" sz="2000" b="1"/>
              <a:t>当按键按下时，主路只黄灯亮</a:t>
            </a:r>
            <a:r>
              <a:rPr lang="en-US" altLang="zh-CN" sz="2000" b="1"/>
              <a:t>1s</a:t>
            </a:r>
            <a:r>
              <a:rPr lang="zh-CN" altLang="en-US" sz="2000" b="1"/>
              <a:t>后，</a:t>
            </a:r>
            <a:r>
              <a:rPr lang="zh-CN" altLang="zh-CN" sz="2000" b="1">
                <a:sym typeface="+mn-ea"/>
              </a:rPr>
              <a:t>主路红灯亮，</a:t>
            </a:r>
            <a:r>
              <a:rPr lang="zh-CN" altLang="en-US" sz="2000" b="1"/>
              <a:t>人行道只绿灯亮。</a:t>
            </a:r>
            <a:endParaRPr lang="zh-CN" altLang="en-US" sz="2000" b="1"/>
          </a:p>
        </p:txBody>
      </p:sp>
      <p:sp>
        <p:nvSpPr>
          <p:cNvPr id="5" name=" 2050"/>
          <p:cNvSpPr/>
          <p:nvPr/>
        </p:nvSpPr>
        <p:spPr bwMode="auto">
          <a:xfrm rot="10800000" flipH="1">
            <a:off x="6348730" y="4267200"/>
            <a:ext cx="177800" cy="175069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012940" y="4942840"/>
            <a:ext cx="4226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     </a:t>
            </a:r>
            <a:r>
              <a:rPr lang="zh-CN" altLang="en-US" sz="2000" b="1"/>
              <a:t>人通行</a:t>
            </a:r>
            <a:r>
              <a:rPr lang="en-US" altLang="zh-CN" sz="2000" b="1"/>
              <a:t>5s</a:t>
            </a:r>
            <a:r>
              <a:rPr lang="zh-CN" altLang="en-US" sz="2000" b="1"/>
              <a:t>后绿灯闪烁，蜂鸣器响。重复五次。</a:t>
            </a:r>
            <a:endParaRPr lang="zh-CN" altLang="en-US" sz="2000" b="1"/>
          </a:p>
        </p:txBody>
      </p:sp>
      <p:sp>
        <p:nvSpPr>
          <p:cNvPr id="3" name=" 2050"/>
          <p:cNvSpPr/>
          <p:nvPr/>
        </p:nvSpPr>
        <p:spPr bwMode="auto">
          <a:xfrm>
            <a:off x="438150" y="874395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625" y="1324610"/>
            <a:ext cx="4269105" cy="524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istrator.2013-20170310NV\Desktop\2.pn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6640" y="2644140"/>
            <a:ext cx="5540375" cy="2424430"/>
          </a:xfrm>
          <a:prstGeom prst="rect">
            <a:avLst/>
          </a:prstGeom>
        </p:spPr>
      </p:pic>
      <p:sp>
        <p:nvSpPr>
          <p:cNvPr id="2050" name=" 2050"/>
          <p:cNvSpPr/>
          <p:nvPr/>
        </p:nvSpPr>
        <p:spPr bwMode="auto">
          <a:xfrm rot="10800000" flipH="1">
            <a:off x="6972935" y="2644140"/>
            <a:ext cx="160655" cy="242506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50125" y="3503295"/>
            <a:ext cx="38792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      </a:t>
            </a:r>
            <a:r>
              <a:rPr lang="zh-CN" altLang="en-US" sz="2000" b="1"/>
              <a:t>当按键没有按下时，主路只绿灯亮，人行道只红灯亮</a:t>
            </a:r>
            <a:endParaRPr lang="zh-CN" altLang="en-US" sz="2000" b="1"/>
          </a:p>
        </p:txBody>
      </p:sp>
      <p:sp>
        <p:nvSpPr>
          <p:cNvPr id="3" name=" 2050"/>
          <p:cNvSpPr/>
          <p:nvPr/>
        </p:nvSpPr>
        <p:spPr bwMode="auto">
          <a:xfrm>
            <a:off x="472440" y="1108710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 rot="10800000" flipH="1">
            <a:off x="6296025" y="2430145"/>
            <a:ext cx="177800" cy="175069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39560" y="3021965"/>
            <a:ext cx="3879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      </a:t>
            </a:r>
            <a:r>
              <a:rPr lang="zh-CN" altLang="en-US" sz="2000" b="1"/>
              <a:t>蜂鸣器发声函数</a:t>
            </a:r>
            <a:endParaRPr lang="en-US" altLang="zh-CN" sz="2000" b="1"/>
          </a:p>
        </p:txBody>
      </p:sp>
      <p:sp>
        <p:nvSpPr>
          <p:cNvPr id="7" name=" 2050"/>
          <p:cNvSpPr/>
          <p:nvPr/>
        </p:nvSpPr>
        <p:spPr bwMode="auto">
          <a:xfrm>
            <a:off x="53975" y="1006475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33500" y="2313305"/>
            <a:ext cx="4370070" cy="223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1855047" y="2223982"/>
            <a:ext cx="10363200" cy="196934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8491220" y="4979035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855682" y="2233507"/>
            <a:ext cx="10363200" cy="196934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 2050"/>
          <p:cNvSpPr/>
          <p:nvPr/>
        </p:nvSpPr>
        <p:spPr bwMode="auto">
          <a:xfrm>
            <a:off x="8491855" y="4988560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7025" y="3190875"/>
            <a:ext cx="2286000" cy="15163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37690" y="1395014"/>
            <a:ext cx="243840" cy="36830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55" y="3869055"/>
            <a:ext cx="3261360" cy="22180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975" y="1316990"/>
            <a:ext cx="3215640" cy="21456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09280" y="2549525"/>
            <a:ext cx="30556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</a:t>
            </a:r>
            <a:r>
              <a:rPr lang="zh-CN" altLang="en-US" sz="2400"/>
              <a:t>当人按下过街按钮，需要耐心等待一小会，人行道方向的绿灯才会亮。这样既可以确保行人安全，也可以给机动车一个反应时间。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8209280" y="211455"/>
            <a:ext cx="5269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生活中的自助式红绿灯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494030" y="1009015"/>
            <a:ext cx="4634865" cy="43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800">
                <a:solidFill>
                  <a:srgbClr val="FFC000"/>
                </a:solidFill>
              </a:rPr>
              <a:t>自助式</a:t>
            </a:r>
            <a:r>
              <a:rPr lang="zh-CN" altLang="en-US" sz="2800">
                <a:solidFill>
                  <a:srgbClr val="FF0000"/>
                </a:solidFill>
              </a:rPr>
              <a:t>红</a:t>
            </a:r>
            <a:r>
              <a:rPr lang="zh-CN" altLang="en-US" sz="2800">
                <a:solidFill>
                  <a:srgbClr val="00B050"/>
                </a:solidFill>
              </a:rPr>
              <a:t>绿</a:t>
            </a:r>
            <a:r>
              <a:rPr lang="zh-CN" altLang="en-US" sz="2800">
                <a:solidFill>
                  <a:srgbClr val="FFC000"/>
                </a:solidFill>
              </a:rPr>
              <a:t>灯的工作流程：</a:t>
            </a:r>
            <a:endParaRPr lang="zh-CN" altLang="en-US" sz="2800">
              <a:solidFill>
                <a:srgbClr val="FFC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349885" y="1838325"/>
            <a:ext cx="6517640" cy="861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/>
              <a:t>1.</a:t>
            </a:r>
            <a:r>
              <a:rPr lang="zh-CN" altLang="en-US" sz="2800"/>
              <a:t>当自助式红绿灯的按钮没有被按下时，   主路显示绿灯，人行道显示红灯；</a:t>
            </a:r>
            <a:endParaRPr lang="zh-CN" altLang="en-US" sz="2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3655" y="2037080"/>
            <a:ext cx="3009265" cy="40011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885" y="3099435"/>
            <a:ext cx="61017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/>
              <a:t>当按钮被按下后，主路的绿灯延时一段时间后，由绿灯经黄灯转为红灯。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49885" y="4229735"/>
            <a:ext cx="61017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当主路为红灯时，人行道的绿灯点亮。当人行道的绿灯还剩很短的时间时，蜂鸣器应该急促提醒，同时绿灯闪烁，以防止行人正在过马路时，红绿灯发生变化而发生危险。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6665" y="901065"/>
            <a:ext cx="4578985" cy="5772785"/>
          </a:xfrm>
          <a:prstGeom prst="rect">
            <a:avLst/>
          </a:prstGeom>
        </p:spPr>
      </p:pic>
      <p:sp>
        <p:nvSpPr>
          <p:cNvPr id="5" name="副标题 2"/>
          <p:cNvSpPr>
            <a:spLocks noGrp="1"/>
          </p:cNvSpPr>
          <p:nvPr/>
        </p:nvSpPr>
        <p:spPr>
          <a:xfrm>
            <a:off x="649605" y="2430145"/>
            <a:ext cx="6400800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/>
              <a:t>如何用流程图来描述这一过程？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>
            <a:spLocks noGrp="1"/>
          </p:cNvSpPr>
          <p:nvPr/>
        </p:nvSpPr>
        <p:spPr>
          <a:xfrm>
            <a:off x="531495" y="1069340"/>
            <a:ext cx="4602480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项目三：</a:t>
            </a:r>
            <a:r>
              <a:rPr lang="zh-CN" altLang="en-US" sz="2400">
                <a:solidFill>
                  <a:srgbClr val="E6686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自助式红绿灯</a:t>
            </a:r>
            <a:endParaRPr lang="zh-CN" altLang="en-US" sz="2400">
              <a:solidFill>
                <a:srgbClr val="E6686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2172970" y="2413635"/>
            <a:ext cx="1763395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/>
              <a:t>所需器件：</a:t>
            </a:r>
            <a:endParaRPr lang="zh-CN" altLang="en-US" sz="2400"/>
          </a:p>
        </p:txBody>
      </p:sp>
      <p:sp>
        <p:nvSpPr>
          <p:cNvPr id="7" name="副标题 2"/>
          <p:cNvSpPr>
            <a:spLocks noGrp="1"/>
          </p:cNvSpPr>
          <p:nvPr/>
        </p:nvSpPr>
        <p:spPr>
          <a:xfrm>
            <a:off x="3811270" y="3063240"/>
            <a:ext cx="4052570" cy="1846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>
                <a:sym typeface="+mn-ea"/>
              </a:rPr>
              <a:t>交通灯模块</a:t>
            </a:r>
            <a:r>
              <a:rPr lang="en-US" altLang="zh-CN" sz="2400">
                <a:sym typeface="+mn-ea"/>
              </a:rPr>
              <a:t>*2</a:t>
            </a:r>
            <a:endParaRPr lang="en-US" altLang="zh-CN" sz="240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sz="2400"/>
              <a:t>按键模块</a:t>
            </a:r>
            <a:r>
              <a:rPr lang="en-US" altLang="zh-CN" sz="2400"/>
              <a:t>*1</a:t>
            </a:r>
            <a:endParaRPr lang="en-US" altLang="zh-CN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400"/>
              <a:t>蜂鸣器模块</a:t>
            </a:r>
            <a:r>
              <a:rPr lang="en-US" altLang="zh-CN" sz="2400">
                <a:sym typeface="+mn-ea"/>
              </a:rPr>
              <a:t>*1</a:t>
            </a:r>
            <a:endParaRPr lang="en-US" altLang="zh-CN" sz="2400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/>
              <a:t>3P</a:t>
            </a:r>
            <a:r>
              <a:rPr lang="zh-CN" altLang="en-US" sz="2400"/>
              <a:t>数据线</a:t>
            </a:r>
            <a:r>
              <a:rPr lang="en-US" altLang="zh-CN" sz="2400"/>
              <a:t>*2</a:t>
            </a:r>
            <a:endParaRPr lang="en-US" altLang="zh-CN" sz="24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/>
              <a:t>4P</a:t>
            </a:r>
            <a:r>
              <a:rPr lang="zh-CN" altLang="en-US" sz="2400"/>
              <a:t>数据线（</a:t>
            </a:r>
            <a:r>
              <a:rPr lang="en-US" altLang="zh-CN" sz="2400"/>
              <a:t>3+1</a:t>
            </a:r>
            <a:r>
              <a:rPr lang="zh-CN" altLang="en-US" sz="2400"/>
              <a:t>）</a:t>
            </a:r>
            <a:r>
              <a:rPr lang="en-US" altLang="zh-CN" sz="2400"/>
              <a:t>*2</a:t>
            </a:r>
            <a:endParaRPr lang="en-US" altLang="zh-CN" sz="2400"/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2710180" y="5521960"/>
            <a:ext cx="6255385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</a:rPr>
              <a:t>所有的元器件均采用模块化器件进行搭设。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12140" y="2452370"/>
            <a:ext cx="463550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400"/>
              <a:t>上传程序后，主路的绿色</a:t>
            </a:r>
            <a:r>
              <a:rPr lang="en-US" altLang="zh-CN" sz="2400"/>
              <a:t>LED</a:t>
            </a:r>
            <a:r>
              <a:rPr lang="zh-CN" altLang="en-US" sz="2400"/>
              <a:t>灯和人行道的红色</a:t>
            </a:r>
            <a:r>
              <a:rPr lang="en-US" altLang="zh-CN" sz="2400"/>
              <a:t>LED</a:t>
            </a:r>
            <a:r>
              <a:rPr lang="zh-CN" altLang="en-US" sz="2400"/>
              <a:t>灯亮。</a:t>
            </a:r>
            <a:endParaRPr lang="zh-CN" altLang="en-US" sz="2400"/>
          </a:p>
          <a:p>
            <a:pPr indent="0">
              <a:buFont typeface="Wingdings" panose="05000000000000000000" charset="0"/>
              <a:buNone/>
            </a:pPr>
            <a:endParaRPr lang="zh-CN" altLang="en-US" sz="2400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400"/>
              <a:t>按键按下，主路绿灯灭，黄灯亮，延时一段时间后，主路红灯亮，人行道红灯灭，绿灯亮。</a:t>
            </a:r>
            <a:endParaRPr lang="zh-CN" altLang="en-US" sz="2400"/>
          </a:p>
          <a:p>
            <a:pPr indent="0">
              <a:buFont typeface="Wingdings" panose="05000000000000000000" charset="0"/>
              <a:buNone/>
            </a:pPr>
            <a:endParaRPr lang="zh-CN" altLang="en-US" sz="2400"/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400"/>
              <a:t>延时一段时间后，人行道绿灯闪烁，蜂鸣器发声，然后恢复到主路通行状态，绿灯亮。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795655" y="1084580"/>
            <a:ext cx="3206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电路的搭设：</a:t>
            </a:r>
            <a:endParaRPr lang="zh-CN" altLang="en-US" sz="2400" b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1520" y="1085215"/>
            <a:ext cx="5915660" cy="51517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513705" y="2823845"/>
            <a:ext cx="59531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函数的调用：</a:t>
            </a:r>
            <a:endParaRPr lang="zh-CN" altLang="en-US" sz="2400"/>
          </a:p>
          <a:p>
            <a:r>
              <a:rPr lang="zh-CN" altLang="en-US" sz="2400"/>
              <a:t>        在程序编写的时候，经常将执行某一功能的语句打包成一个模块，称为函数。需要时，直接调用该函数即可，而不需要重新编写相应程序。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65" y="887095"/>
            <a:ext cx="4292600" cy="58115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57120" y="1443355"/>
            <a:ext cx="2245995" cy="10007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1965" y="6166485"/>
            <a:ext cx="1783080" cy="501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882015"/>
            <a:ext cx="6200140" cy="58172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87830" y="953135"/>
            <a:ext cx="2245995" cy="10007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右箭头 3"/>
          <p:cNvSpPr/>
          <p:nvPr/>
        </p:nvSpPr>
        <p:spPr>
          <a:xfrm rot="8040000">
            <a:off x="4783455" y="768350"/>
            <a:ext cx="520700" cy="3277235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圆角右箭头 6"/>
          <p:cNvSpPr/>
          <p:nvPr/>
        </p:nvSpPr>
        <p:spPr>
          <a:xfrm rot="15840000">
            <a:off x="3766185" y="3059430"/>
            <a:ext cx="520700" cy="3277235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55140" y="4145280"/>
            <a:ext cx="1430020" cy="455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78740" y="5390515"/>
            <a:ext cx="1783080" cy="3898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2607310"/>
            <a:ext cx="5886450" cy="2520950"/>
          </a:xfrm>
          <a:prstGeom prst="rect">
            <a:avLst/>
          </a:prstGeom>
        </p:spPr>
      </p:pic>
      <p:sp>
        <p:nvSpPr>
          <p:cNvPr id="11" name="等于号 10"/>
          <p:cNvSpPr/>
          <p:nvPr/>
        </p:nvSpPr>
        <p:spPr>
          <a:xfrm>
            <a:off x="7673340" y="3576320"/>
            <a:ext cx="715010" cy="29591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83250" y="5669280"/>
            <a:ext cx="6166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ym typeface="+mn-ea"/>
              </a:rPr>
              <a:t>       </a:t>
            </a:r>
            <a:r>
              <a:rPr lang="zh-CN" altLang="en-US" sz="2000" b="1">
                <a:sym typeface="+mn-ea"/>
              </a:rPr>
              <a:t>函数的使用，使程序的结构化程度大大提高，在简化程序的同时，提高了程序的可维护性和可读性。</a:t>
            </a:r>
            <a:endParaRPr lang="zh-CN" altLang="en-US" sz="2000" b="1"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03340" y="2679065"/>
            <a:ext cx="5781675" cy="244856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425" y="3203575"/>
            <a:ext cx="356870" cy="2089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425" y="4030345"/>
            <a:ext cx="356870" cy="208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839210" y="1309370"/>
            <a:ext cx="3604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程序分析：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6778625" y="2602230"/>
            <a:ext cx="2767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主路的三个红绿灯</a:t>
            </a:r>
            <a:endParaRPr lang="zh-CN" altLang="en-US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6778625" y="3719830"/>
            <a:ext cx="2767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人行道的红绿灯</a:t>
            </a:r>
            <a:endParaRPr lang="zh-CN" altLang="en-US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6752590" y="5276850"/>
            <a:ext cx="2767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按键的引脚设置</a:t>
            </a:r>
            <a:endParaRPr lang="zh-CN" altLang="en-US" sz="2000" b="1"/>
          </a:p>
        </p:txBody>
      </p:sp>
      <p:sp>
        <p:nvSpPr>
          <p:cNvPr id="10" name="文本框 9"/>
          <p:cNvSpPr txBox="1"/>
          <p:nvPr/>
        </p:nvSpPr>
        <p:spPr>
          <a:xfrm>
            <a:off x="6778625" y="4672330"/>
            <a:ext cx="2767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蜂鸣器的引脚设置</a:t>
            </a:r>
            <a:endParaRPr lang="zh-CN" altLang="en-US" sz="2000" b="1"/>
          </a:p>
        </p:txBody>
      </p:sp>
      <p:sp>
        <p:nvSpPr>
          <p:cNvPr id="11" name=" 2050"/>
          <p:cNvSpPr/>
          <p:nvPr/>
        </p:nvSpPr>
        <p:spPr bwMode="auto">
          <a:xfrm>
            <a:off x="226060" y="1022350"/>
            <a:ext cx="1447800" cy="685800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9F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CN" dirty="0">
                <a:solidFill>
                  <a:srgbClr val="FF0000"/>
                </a:solidFill>
              </a:rPr>
              <a:t>MIXLY</a:t>
            </a:r>
            <a:r>
              <a:rPr lang="zh-CN" altLang="en-US" dirty="0">
                <a:solidFill>
                  <a:srgbClr val="FF0000"/>
                </a:solidFill>
              </a:rPr>
              <a:t>程序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 descr="C:\Users\Administrator.2013-20170310NV\Desktop\微信截图1.png微信截图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6060" y="2195195"/>
            <a:ext cx="6259830" cy="3448050"/>
          </a:xfrm>
          <a:prstGeom prst="rect">
            <a:avLst/>
          </a:prstGeom>
        </p:spPr>
      </p:pic>
      <p:sp>
        <p:nvSpPr>
          <p:cNvPr id="2050" name=" 2050"/>
          <p:cNvSpPr/>
          <p:nvPr/>
        </p:nvSpPr>
        <p:spPr bwMode="auto">
          <a:xfrm rot="10800000" flipH="1">
            <a:off x="6619240" y="2258060"/>
            <a:ext cx="133350" cy="146177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 2050"/>
          <p:cNvSpPr/>
          <p:nvPr/>
        </p:nvSpPr>
        <p:spPr bwMode="auto">
          <a:xfrm rot="10800000" flipH="1">
            <a:off x="6619240" y="3719195"/>
            <a:ext cx="133350" cy="95313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160,&quot;width&quot;:423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WPS 演示</Application>
  <PresentationFormat>宽屏</PresentationFormat>
  <Paragraphs>74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方正华隶简体</vt:lpstr>
      <vt:lpstr>隶书</vt:lpstr>
      <vt:lpstr>微软雅黑</vt:lpstr>
      <vt:lpstr>Wingdings</vt:lpstr>
      <vt:lpstr>Calibri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SoFun Young</dc:creator>
  <cp:lastModifiedBy>彦熹</cp:lastModifiedBy>
  <cp:revision>58</cp:revision>
  <dcterms:created xsi:type="dcterms:W3CDTF">2017-08-24T03:33:00Z</dcterms:created>
  <dcterms:modified xsi:type="dcterms:W3CDTF">2020-07-20T07:01:56Z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