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87" r:id="rId3"/>
    <p:sldId id="372" r:id="rId4"/>
    <p:sldId id="376" r:id="rId5"/>
    <p:sldId id="377" r:id="rId6"/>
    <p:sldId id="373" r:id="rId7"/>
    <p:sldId id="374" r:id="rId8"/>
    <p:sldId id="375" r:id="rId9"/>
    <p:sldId id="384" r:id="rId10"/>
    <p:sldId id="379" r:id="rId11"/>
    <p:sldId id="380" r:id="rId13"/>
    <p:sldId id="385" r:id="rId14"/>
    <p:sldId id="378" r:id="rId15"/>
    <p:sldId id="390" r:id="rId16"/>
    <p:sldId id="389"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读取电位器的值需要用到读取模拟管脚</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6" name="矩形 5"/>
          <p:cNvSpPr/>
          <p:nvPr userDrawn="1"/>
        </p:nvSpPr>
        <p:spPr>
          <a:xfrm>
            <a:off x="0" y="774700"/>
            <a:ext cx="12191365" cy="882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p>
        </p:txBody>
      </p:sp>
      <p:pic>
        <p:nvPicPr>
          <p:cNvPr id="184" name="Picture 4" descr="C:\Users\Administrator\Desktop\未命名 -1.png"/>
          <p:cNvPicPr>
            <a:picLocks noChangeAspect="1" noChangeArrowheads="1"/>
          </p:cNvPicPr>
          <p:nvPr userDrawn="1"/>
        </p:nvPicPr>
        <p:blipFill>
          <a:blip r:embed="rId2" cstate="print"/>
          <a:srcRect/>
          <a:stretch>
            <a:fillRect/>
          </a:stretch>
        </p:blipFill>
        <p:spPr bwMode="auto">
          <a:xfrm>
            <a:off x="-635" y="6724650"/>
            <a:ext cx="9391015" cy="1270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文本框 46"/>
          <p:cNvSpPr>
            <a:spLocks noChangeArrowheads="1"/>
          </p:cNvSpPr>
          <p:nvPr userDrawn="1"/>
        </p:nvSpPr>
        <p:spPr bwMode="auto">
          <a:xfrm>
            <a:off x="10198735" y="182880"/>
            <a:ext cx="1873250" cy="583565"/>
          </a:xfrm>
          <a:prstGeom prst="rect">
            <a:avLst/>
          </a:prstGeom>
          <a:noFill/>
          <a:ln w="9525">
            <a:noFill/>
            <a:miter lim="800000"/>
          </a:ln>
        </p:spPr>
        <p:txBody>
          <a:bodyPr wrap="square">
            <a:spAutoFit/>
          </a:bodyPr>
          <a:p>
            <a:r>
              <a:rPr lang="zh-CN" altLang="en-US" sz="3200" dirty="0">
                <a:solidFill>
                  <a:schemeClr val="bg1">
                    <a:lumMod val="50000"/>
                  </a:schemeClr>
                </a:solidFill>
                <a:latin typeface="方正华隶简体" panose="03000509000000000000" charset="-122"/>
                <a:ea typeface="方正华隶简体" panose="03000509000000000000" charset="-122"/>
                <a:sym typeface="微软雅黑" panose="020B0503020204020204" charset="-122"/>
              </a:rPr>
              <a:t>情境导入</a:t>
            </a:r>
            <a:endParaRPr lang="zh-CN" altLang="en-US" sz="3200" dirty="0">
              <a:solidFill>
                <a:schemeClr val="bg1">
                  <a:lumMod val="50000"/>
                </a:schemeClr>
              </a:solidFill>
              <a:latin typeface="方正华隶简体" panose="03000509000000000000" charset="-122"/>
              <a:ea typeface="方正华隶简体" panose="03000509000000000000" charset="-122"/>
              <a:sym typeface="微软雅黑" panose="020B0503020204020204" charset="-122"/>
            </a:endParaRPr>
          </a:p>
        </p:txBody>
      </p:sp>
      <p:sp>
        <p:nvSpPr>
          <p:cNvPr id="8" name="矩形 7"/>
          <p:cNvSpPr/>
          <p:nvPr userDrawn="1"/>
        </p:nvSpPr>
        <p:spPr>
          <a:xfrm>
            <a:off x="0" y="774700"/>
            <a:ext cx="12191365" cy="88265"/>
          </a:xfrm>
          <a:prstGeom prst="rect">
            <a:avLst/>
          </a:prstGeom>
        </p:spPr>
        <p:style>
          <a:lnRef idx="1">
            <a:schemeClr val="accent2"/>
          </a:lnRef>
          <a:fillRef idx="3">
            <a:schemeClr val="accent2"/>
          </a:fillRef>
          <a:effectRef idx="2">
            <a:schemeClr val="accent2"/>
          </a:effectRef>
          <a:fontRef idx="minor">
            <a:schemeClr val="lt1"/>
          </a:fontRef>
        </p:style>
        <p:txBody>
          <a:bodyPr rtlCol="0" anchor="ctr"/>
          <a:p>
            <a:pPr algn="ctr"/>
            <a:endParaRPr lang="zh-CN" altLang="en-US"/>
          </a:p>
        </p:txBody>
      </p:sp>
      <p:pic>
        <p:nvPicPr>
          <p:cNvPr id="2" name="Picture 4" descr="C:\Users\Administrator\Desktop\未命名 -1.png"/>
          <p:cNvPicPr>
            <a:picLocks noChangeAspect="1" noChangeArrowheads="1"/>
          </p:cNvPicPr>
          <p:nvPr userDrawn="1"/>
        </p:nvPicPr>
        <p:blipFill>
          <a:blip r:embed="rId2" cstate="print"/>
          <a:srcRect/>
          <a:stretch>
            <a:fillRect/>
          </a:stretch>
        </p:blipFill>
        <p:spPr bwMode="auto">
          <a:xfrm>
            <a:off x="-635" y="6724650"/>
            <a:ext cx="9391015" cy="1270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10160" y="3053715"/>
            <a:ext cx="3856990" cy="378777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4464685" y="2020570"/>
            <a:ext cx="4283710" cy="368300"/>
          </a:xfrm>
          <a:prstGeom prst="rect">
            <a:avLst/>
          </a:prstGeom>
          <a:noFill/>
        </p:spPr>
        <p:txBody>
          <a:bodyPr wrap="square" rtlCol="0">
            <a:spAutoFit/>
          </a:bodyPr>
          <a:p>
            <a:endParaRPr lang="zh-CN" altLang="en-US"/>
          </a:p>
        </p:txBody>
      </p:sp>
      <p:sp>
        <p:nvSpPr>
          <p:cNvPr id="6" name="object 6"/>
          <p:cNvSpPr txBox="1">
            <a:spLocks noGrp="1"/>
          </p:cNvSpPr>
          <p:nvPr/>
        </p:nvSpPr>
        <p:spPr>
          <a:xfrm>
            <a:off x="3071495" y="2020570"/>
            <a:ext cx="6898005" cy="1477010"/>
          </a:xfrm>
          <a:prstGeom prst="rect">
            <a:avLst/>
          </a:prstGeom>
        </p:spPr>
        <p:txBody>
          <a:bodyPr vert="horz" wrap="square" lIns="0" tIns="0" rIns="0" bIns="0" rtlCol="0">
            <a:spAutoFit/>
            <a:scene3d>
              <a:camera prst="orthographicFront"/>
              <a:lightRig rig="threePt" dir="t"/>
            </a:scene3d>
          </a:bodyPr>
          <a:lstStyle>
            <a:lvl1pPr>
              <a:defRPr sz="1800" b="1" i="0">
                <a:solidFill>
                  <a:schemeClr val="tx1"/>
                </a:solidFill>
                <a:latin typeface="微软雅黑" panose="020B0503020204020204" charset="-122"/>
                <a:ea typeface="+mj-ea"/>
                <a:cs typeface="微软雅黑" panose="020B0503020204020204" charset="-122"/>
              </a:defRPr>
            </a:lvl1pPr>
          </a:lstStyle>
          <a:p>
            <a:pPr marL="12700"/>
            <a:r>
              <a:rPr lang="en-US" altLang="zh-CN"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Arduino </a:t>
            </a:r>
            <a:r>
              <a:rPr lang="en-US" altLang="zh-CN" sz="2800" dirty="0">
                <a:ln w="9525">
                  <a:solidFill>
                    <a:schemeClr val="bg1"/>
                  </a:solidFill>
                  <a:prstDash val="solid"/>
                </a:ln>
                <a:effectLst>
                  <a:outerShdw blurRad="12700" dist="38100" dir="2700000" algn="tl" rotWithShape="0">
                    <a:schemeClr val="bg1">
                      <a:lumMod val="50000"/>
                    </a:schemeClr>
                  </a:outerShdw>
                </a:effectLst>
                <a:sym typeface="+mn-ea"/>
              </a:rPr>
              <a:t>UNO</a:t>
            </a:r>
            <a:endParaRPr lang="en-US" altLang="zh-CN"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endParaRPr>
          </a:p>
          <a:p>
            <a:pPr marL="12700"/>
            <a:r>
              <a:rPr lang="en-US" altLang="zh-CN" sz="48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                  </a:t>
            </a:r>
            <a:r>
              <a:rPr lang="en-US" altLang="zh-CN"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a:t>
            </a:r>
            <a:r>
              <a:rPr lang="zh-CN" altLang="en-US"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rPr>
              <a:t>调光灯</a:t>
            </a:r>
            <a:endParaRPr lang="zh-CN" altLang="en-US" sz="3600" dirty="0">
              <a:ln w="13462">
                <a:solidFill>
                  <a:schemeClr val="bg1"/>
                </a:solidFill>
                <a:prstDash val="solid"/>
              </a:ln>
              <a:solidFill>
                <a:schemeClr val="tx1">
                  <a:lumMod val="85000"/>
                  <a:lumOff val="15000"/>
                </a:schemeClr>
              </a:solidFill>
              <a:effectLst>
                <a:outerShdw dist="38100" dir="2700000" algn="bl" rotWithShape="0">
                  <a:schemeClr val="accent5"/>
                </a:outerShdw>
              </a:effectLst>
              <a:ea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 2050"/>
          <p:cNvSpPr/>
          <p:nvPr/>
        </p:nvSpPr>
        <p:spPr bwMode="auto">
          <a:xfrm>
            <a:off x="421005" y="1119505"/>
            <a:ext cx="1447800" cy="68580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en-US" altLang="zh-CN" dirty="0">
              <a:solidFill>
                <a:srgbClr val="FF0000"/>
              </a:solidFill>
            </a:endParaRPr>
          </a:p>
          <a:p>
            <a:pPr algn="ctr">
              <a:defRPr/>
            </a:pPr>
            <a:r>
              <a:rPr lang="en-US" altLang="zh-CN" dirty="0">
                <a:solidFill>
                  <a:srgbClr val="FF0000"/>
                </a:solidFill>
              </a:rPr>
              <a:t>MIXLY</a:t>
            </a:r>
            <a:r>
              <a:rPr lang="zh-CN" altLang="en-US" dirty="0">
                <a:solidFill>
                  <a:srgbClr val="FF0000"/>
                </a:solidFill>
              </a:rPr>
              <a:t>程序</a:t>
            </a:r>
            <a:endParaRPr lang="zh-CN" altLang="en-US" dirty="0">
              <a:solidFill>
                <a:srgbClr val="FF0000"/>
              </a:solidFill>
            </a:endParaRPr>
          </a:p>
        </p:txBody>
      </p:sp>
      <p:pic>
        <p:nvPicPr>
          <p:cNvPr id="3" name="图片 2"/>
          <p:cNvPicPr>
            <a:picLocks noChangeAspect="1"/>
          </p:cNvPicPr>
          <p:nvPr/>
        </p:nvPicPr>
        <p:blipFill>
          <a:blip r:embed="rId1"/>
          <a:stretch>
            <a:fillRect/>
          </a:stretch>
        </p:blipFill>
        <p:spPr>
          <a:xfrm>
            <a:off x="2914015" y="989965"/>
            <a:ext cx="8298180" cy="56965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1901825" y="3065145"/>
          <a:ext cx="8533765" cy="381000"/>
        </p:xfrm>
        <a:graphic>
          <a:graphicData uri="http://schemas.openxmlformats.org/drawingml/2006/table">
            <a:tbl>
              <a:tblPr firstRow="1" bandRow="1">
                <a:tableStyleId>{5C22544A-7EE6-4342-B048-85BDC9FD1C3A}</a:tableStyleId>
              </a:tblPr>
              <a:tblGrid>
                <a:gridCol w="2132965"/>
                <a:gridCol w="2132965"/>
                <a:gridCol w="2132965"/>
                <a:gridCol w="2132965"/>
              </a:tblGrid>
              <a:tr h="381000">
                <a:tc>
                  <a:txBody>
                    <a:bodyPr/>
                    <a:p>
                      <a:pPr>
                        <a:buNone/>
                      </a:pPr>
                      <a:endParaRPr lang="zh-CN" altLang="en-US"/>
                    </a:p>
                  </a:txBody>
                  <a:tcPr>
                    <a:gradFill>
                      <a:gsLst>
                        <a:gs pos="0">
                          <a:srgbClr val="FE4444"/>
                        </a:gs>
                        <a:gs pos="100000">
                          <a:srgbClr val="832B2B"/>
                        </a:gs>
                      </a:gsLst>
                      <a:lin ang="5400000" scaled="0"/>
                    </a:gradFill>
                  </a:tcPr>
                </a:tc>
                <a:tc>
                  <a:txBody>
                    <a:bodyPr/>
                    <a:p>
                      <a:pPr>
                        <a:buNone/>
                      </a:pPr>
                      <a:endParaRPr lang="zh-CN" altLang="en-US"/>
                    </a:p>
                  </a:txBody>
                  <a:tcPr>
                    <a:gradFill>
                      <a:gsLst>
                        <a:gs pos="0">
                          <a:srgbClr val="FE4444"/>
                        </a:gs>
                        <a:gs pos="100000">
                          <a:srgbClr val="832B2B"/>
                        </a:gs>
                      </a:gsLst>
                      <a:lin ang="5400000" scaled="0"/>
                    </a:gradFill>
                  </a:tcPr>
                </a:tc>
                <a:tc>
                  <a:txBody>
                    <a:bodyPr/>
                    <a:p>
                      <a:pPr>
                        <a:buNone/>
                      </a:pPr>
                      <a:endParaRPr lang="zh-CN" altLang="en-US"/>
                    </a:p>
                  </a:txBody>
                  <a:tcPr>
                    <a:gradFill>
                      <a:gsLst>
                        <a:gs pos="0">
                          <a:srgbClr val="FE4444"/>
                        </a:gs>
                        <a:gs pos="100000">
                          <a:srgbClr val="832B2B"/>
                        </a:gs>
                      </a:gsLst>
                      <a:lin ang="5400000" scaled="0"/>
                    </a:gradFill>
                  </a:tcPr>
                </a:tc>
                <a:tc>
                  <a:txBody>
                    <a:bodyPr/>
                    <a:p>
                      <a:pPr>
                        <a:buNone/>
                      </a:pPr>
                      <a:endParaRPr lang="zh-CN" altLang="en-US"/>
                    </a:p>
                  </a:txBody>
                  <a:tcPr>
                    <a:gradFill>
                      <a:gsLst>
                        <a:gs pos="0">
                          <a:srgbClr val="FE4444"/>
                        </a:gs>
                        <a:gs pos="100000">
                          <a:srgbClr val="832B2B"/>
                        </a:gs>
                      </a:gsLst>
                      <a:lin ang="5400000" scaled="0"/>
                    </a:gradFill>
                  </a:tcPr>
                </a:tc>
              </a:tr>
            </a:tbl>
          </a:graphicData>
        </a:graphic>
      </p:graphicFrame>
      <p:sp>
        <p:nvSpPr>
          <p:cNvPr id="229" name=" 229"/>
          <p:cNvSpPr/>
          <p:nvPr/>
        </p:nvSpPr>
        <p:spPr>
          <a:xfrm>
            <a:off x="3552825" y="2265045"/>
            <a:ext cx="1071880" cy="1981200"/>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lnTo>
                  <a:pt x="32657" y="1143000"/>
                </a:lnTo>
                <a:lnTo>
                  <a:pt x="685800" y="1284515"/>
                </a:lnTo>
                <a:lnTo>
                  <a:pt x="0" y="2231572"/>
                </a:lnTo>
                <a:lnTo>
                  <a:pt x="1404257" y="1143000"/>
                </a:lnTo>
                <a:lnTo>
                  <a:pt x="794657" y="990600"/>
                </a:lnTo>
                <a:lnTo>
                  <a:pt x="1491342"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229"/>
          <p:cNvSpPr/>
          <p:nvPr/>
        </p:nvSpPr>
        <p:spPr>
          <a:xfrm>
            <a:off x="5711825" y="2265045"/>
            <a:ext cx="1071880" cy="1981200"/>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lnTo>
                  <a:pt x="32657" y="1143000"/>
                </a:lnTo>
                <a:lnTo>
                  <a:pt x="685800" y="1284515"/>
                </a:lnTo>
                <a:lnTo>
                  <a:pt x="0" y="2231572"/>
                </a:lnTo>
                <a:lnTo>
                  <a:pt x="1404257" y="1143000"/>
                </a:lnTo>
                <a:lnTo>
                  <a:pt x="794657" y="990600"/>
                </a:lnTo>
                <a:lnTo>
                  <a:pt x="1491342"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 name=" 229"/>
          <p:cNvSpPr/>
          <p:nvPr/>
        </p:nvSpPr>
        <p:spPr>
          <a:xfrm>
            <a:off x="7805420" y="2265045"/>
            <a:ext cx="1071880" cy="1981200"/>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lnTo>
                  <a:pt x="32657" y="1143000"/>
                </a:lnTo>
                <a:lnTo>
                  <a:pt x="685800" y="1284515"/>
                </a:lnTo>
                <a:lnTo>
                  <a:pt x="0" y="2231572"/>
                </a:lnTo>
                <a:lnTo>
                  <a:pt x="1404257" y="1143000"/>
                </a:lnTo>
                <a:lnTo>
                  <a:pt x="794657" y="990600"/>
                </a:lnTo>
                <a:lnTo>
                  <a:pt x="1491342" y="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文本框 5"/>
          <p:cNvSpPr txBox="1"/>
          <p:nvPr/>
        </p:nvSpPr>
        <p:spPr>
          <a:xfrm>
            <a:off x="958850" y="1115060"/>
            <a:ext cx="5534660" cy="368300"/>
          </a:xfrm>
          <a:prstGeom prst="rect">
            <a:avLst/>
          </a:prstGeom>
          <a:noFill/>
        </p:spPr>
        <p:txBody>
          <a:bodyPr wrap="square" rtlCol="0">
            <a:spAutoFit/>
          </a:bodyPr>
          <a:p>
            <a:r>
              <a:rPr lang="zh-CN" altLang="en-US"/>
              <a:t>灯泡为什么在渐变的过程闪了三次？</a:t>
            </a:r>
            <a:endParaRPr lang="zh-CN" altLang="en-US"/>
          </a:p>
        </p:txBody>
      </p:sp>
      <p:pic>
        <p:nvPicPr>
          <p:cNvPr id="7" name="图片 6"/>
          <p:cNvPicPr>
            <a:picLocks noChangeAspect="1"/>
          </p:cNvPicPr>
          <p:nvPr/>
        </p:nvPicPr>
        <p:blipFill>
          <a:blip r:embed="rId1"/>
          <a:stretch>
            <a:fillRect/>
          </a:stretch>
        </p:blipFill>
        <p:spPr>
          <a:xfrm>
            <a:off x="3972560" y="5034280"/>
            <a:ext cx="4389755"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 2050"/>
          <p:cNvSpPr/>
          <p:nvPr/>
        </p:nvSpPr>
        <p:spPr bwMode="auto">
          <a:xfrm>
            <a:off x="472440" y="1119505"/>
            <a:ext cx="1447800" cy="685800"/>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F9F137"/>
          </a:solidFill>
          <a:ln>
            <a:noFill/>
          </a:ln>
          <a:extLst>
            <a:ext uri="{91240B29-F687-4F45-9708-019B960494DF}">
              <a14:hiddenLine xmlns:a14="http://schemas.microsoft.com/office/drawing/2010/main" w="9525">
                <a:solidFill>
                  <a:srgbClr val="000000"/>
                </a:solidFill>
                <a:round/>
              </a14:hiddenLine>
            </a:ext>
          </a:extLst>
        </p:spPr>
        <p:txBody>
          <a:bodyPr bIns="36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en-US" altLang="zh-CN" dirty="0">
              <a:solidFill>
                <a:srgbClr val="FF0000"/>
              </a:solidFill>
            </a:endParaRPr>
          </a:p>
          <a:p>
            <a:pPr algn="ctr">
              <a:defRPr/>
            </a:pPr>
            <a:r>
              <a:rPr lang="en-US" altLang="zh-CN" dirty="0">
                <a:solidFill>
                  <a:srgbClr val="FF0000"/>
                </a:solidFill>
              </a:rPr>
              <a:t>MIXLY</a:t>
            </a:r>
            <a:r>
              <a:rPr lang="zh-CN" altLang="en-US" dirty="0">
                <a:solidFill>
                  <a:srgbClr val="FF0000"/>
                </a:solidFill>
              </a:rPr>
              <a:t>程序</a:t>
            </a:r>
            <a:endParaRPr lang="zh-CN" altLang="en-US" dirty="0">
              <a:solidFill>
                <a:srgbClr val="FF0000"/>
              </a:solidFill>
            </a:endParaRPr>
          </a:p>
        </p:txBody>
      </p:sp>
      <p:pic>
        <p:nvPicPr>
          <p:cNvPr id="2" name="图片 1"/>
          <p:cNvPicPr>
            <a:picLocks noChangeAspect="1"/>
          </p:cNvPicPr>
          <p:nvPr/>
        </p:nvPicPr>
        <p:blipFill>
          <a:blip r:embed="rId1"/>
          <a:stretch>
            <a:fillRect/>
          </a:stretch>
        </p:blipFill>
        <p:spPr>
          <a:xfrm>
            <a:off x="2954020" y="899795"/>
            <a:ext cx="6284595" cy="53606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99970" y="1115695"/>
            <a:ext cx="7760335" cy="891540"/>
          </a:xfrm>
          <a:prstGeom prst="rect">
            <a:avLst/>
          </a:prstGeom>
          <a:noFill/>
        </p:spPr>
        <p:txBody>
          <a:bodyPr wrap="square" rtlCol="0">
            <a:spAutoFit/>
          </a:bodyPr>
          <a:p>
            <a:r>
              <a:rPr lang="zh-CN" altLang="en-US" sz="2800"/>
              <a:t>更改程序后打开串口监视器你发现了什么？</a:t>
            </a:r>
            <a:endParaRPr lang="zh-CN" altLang="en-US" sz="2800"/>
          </a:p>
          <a:p>
            <a:endParaRPr lang="zh-CN" altLang="en-US" sz="2400"/>
          </a:p>
        </p:txBody>
      </p:sp>
      <p:pic>
        <p:nvPicPr>
          <p:cNvPr id="3" name="图片 2"/>
          <p:cNvPicPr>
            <a:picLocks noChangeAspect="1"/>
          </p:cNvPicPr>
          <p:nvPr/>
        </p:nvPicPr>
        <p:blipFill>
          <a:blip r:embed="rId1"/>
          <a:stretch>
            <a:fillRect/>
          </a:stretch>
        </p:blipFill>
        <p:spPr>
          <a:xfrm>
            <a:off x="756285" y="3580130"/>
            <a:ext cx="4572635" cy="3048000"/>
          </a:xfrm>
          <a:prstGeom prst="rect">
            <a:avLst/>
          </a:prstGeom>
        </p:spPr>
      </p:pic>
      <p:pic>
        <p:nvPicPr>
          <p:cNvPr id="4" name="图片 3"/>
          <p:cNvPicPr>
            <a:picLocks noChangeAspect="1"/>
          </p:cNvPicPr>
          <p:nvPr/>
        </p:nvPicPr>
        <p:blipFill>
          <a:blip r:embed="rId2"/>
          <a:stretch>
            <a:fillRect/>
          </a:stretch>
        </p:blipFill>
        <p:spPr>
          <a:xfrm>
            <a:off x="6748780" y="3580130"/>
            <a:ext cx="4572635" cy="3048000"/>
          </a:xfrm>
          <a:prstGeom prst="rect">
            <a:avLst/>
          </a:prstGeom>
        </p:spPr>
      </p:pic>
      <p:sp>
        <p:nvSpPr>
          <p:cNvPr id="5" name="文本框 4"/>
          <p:cNvSpPr txBox="1"/>
          <p:nvPr/>
        </p:nvSpPr>
        <p:spPr>
          <a:xfrm>
            <a:off x="1511300" y="1799590"/>
            <a:ext cx="9251315" cy="1322070"/>
          </a:xfrm>
          <a:prstGeom prst="rect">
            <a:avLst/>
          </a:prstGeom>
          <a:noFill/>
        </p:spPr>
        <p:txBody>
          <a:bodyPr wrap="square" rtlCol="0">
            <a:spAutoFit/>
          </a:bodyPr>
          <a:p>
            <a:endParaRPr lang="zh-CN" altLang="en-US" sz="2000"/>
          </a:p>
          <a:p>
            <a:r>
              <a:rPr lang="zh-CN" altLang="en-US" sz="2000">
                <a:sym typeface="+mn-ea"/>
              </a:rPr>
              <a:t>      将程序上传到</a:t>
            </a:r>
            <a:r>
              <a:rPr lang="en-US" altLang="zh-CN" sz="2000">
                <a:sym typeface="+mn-ea"/>
              </a:rPr>
              <a:t>UNO</a:t>
            </a:r>
            <a:r>
              <a:rPr lang="zh-CN" altLang="en-US" sz="2000">
                <a:sym typeface="+mn-ea"/>
              </a:rPr>
              <a:t>版后，打开串口监视器，旋转电位器的按钮，观察串口监视器显示的数值在</a:t>
            </a:r>
            <a:r>
              <a:rPr lang="en-US" altLang="zh-CN" sz="2000">
                <a:sym typeface="+mn-ea"/>
              </a:rPr>
              <a:t>0-1023</a:t>
            </a:r>
            <a:r>
              <a:rPr lang="zh-CN" altLang="en-US" sz="2000">
                <a:sym typeface="+mn-ea"/>
              </a:rPr>
              <a:t>之间不断变化。当数值为</a:t>
            </a:r>
            <a:r>
              <a:rPr lang="en-US" altLang="zh-CN" sz="2000">
                <a:sym typeface="+mn-ea"/>
              </a:rPr>
              <a:t>1023</a:t>
            </a:r>
            <a:r>
              <a:rPr lang="zh-CN" altLang="en-US" sz="2000">
                <a:sym typeface="+mn-ea"/>
              </a:rPr>
              <a:t>时，</a:t>
            </a:r>
            <a:r>
              <a:rPr lang="en-US" altLang="zh-CN" sz="2000">
                <a:sym typeface="+mn-ea"/>
              </a:rPr>
              <a:t>LED</a:t>
            </a:r>
            <a:r>
              <a:rPr lang="zh-CN" altLang="en-US" sz="2000">
                <a:sym typeface="+mn-ea"/>
              </a:rPr>
              <a:t>灯最亮。</a:t>
            </a:r>
            <a:endParaRPr lang="zh-CN" altLang="en-US" sz="2000"/>
          </a:p>
          <a:p>
            <a:endParaRPr lang="zh-CN" alt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2507827" y="2500207"/>
            <a:ext cx="10363200" cy="1969347"/>
          </a:xfrm>
        </p:spPr>
        <p:txBody>
          <a:bodyPr/>
          <a:p>
            <a:r>
              <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rPr>
              <a:t>课后小结</a:t>
            </a:r>
            <a:endPar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
        <p:nvSpPr>
          <p:cNvPr id="2050" name=" 2050"/>
          <p:cNvSpPr/>
          <p:nvPr/>
        </p:nvSpPr>
        <p:spPr bwMode="auto">
          <a:xfrm>
            <a:off x="9144000" y="5255260"/>
            <a:ext cx="2133600" cy="1479973"/>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4">
              <a:lumMod val="75000"/>
            </a:schemeClr>
          </a:solidFill>
          <a:ln>
            <a:noFill/>
          </a:ln>
        </p:spPr>
        <p:txBody>
          <a:bodyPr anchor="ctr">
            <a:scene3d>
              <a:camera prst="orthographicFront"/>
              <a:lightRig rig="threePt" dir="t"/>
            </a:scene3d>
            <a:sp3d>
              <a:contourClr>
                <a:srgbClr val="FFFFFF"/>
              </a:contourClr>
            </a:sp3d>
          </a:bodyPr>
          <a:p>
            <a:pPr algn="ctr">
              <a:defRPr/>
            </a:pPr>
            <a:endParaRPr lang="zh-CN" altLang="en-US" sz="2400">
              <a:solidFill>
                <a:srgbClr val="FFFFFF"/>
              </a:solidFill>
            </a:endParaRPr>
          </a:p>
        </p:txBody>
      </p:sp>
      <p:sp>
        <p:nvSpPr>
          <p:cNvPr id="3" name="标题 1"/>
          <p:cNvSpPr>
            <a:spLocks noGrp="1"/>
          </p:cNvSpPr>
          <p:nvPr/>
        </p:nvSpPr>
        <p:spPr>
          <a:xfrm>
            <a:off x="2508462" y="2509732"/>
            <a:ext cx="10363200" cy="1969347"/>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rPr>
              <a:t>课后小结</a:t>
            </a:r>
            <a:endParaRPr lang="zh-CN" altLang="en-US" sz="12800">
              <a:solidFill>
                <a:schemeClr val="accent4">
                  <a:lumMod val="75000"/>
                </a:schemeClr>
              </a:solidFill>
              <a:effectLst>
                <a:reflection blurRad="6350" stA="53000" endA="300" endPos="35500" dir="5400000" sy="-90000" algn="bl" rotWithShape="0"/>
              </a:effectLst>
              <a:latin typeface="微软雅黑" panose="020B0503020204020204" charset="-122"/>
              <a:ea typeface="微软雅黑" panose="020B0503020204020204" charset="-122"/>
            </a:endParaRPr>
          </a:p>
        </p:txBody>
      </p:sp>
      <p:sp>
        <p:nvSpPr>
          <p:cNvPr id="4" name=" 2050"/>
          <p:cNvSpPr/>
          <p:nvPr/>
        </p:nvSpPr>
        <p:spPr bwMode="auto">
          <a:xfrm>
            <a:off x="9144635" y="5264785"/>
            <a:ext cx="2133600" cy="1479973"/>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accent4">
              <a:lumMod val="75000"/>
            </a:schemeClr>
          </a:solidFill>
          <a:ln>
            <a:noFill/>
          </a:ln>
        </p:spPr>
        <p:txBody>
          <a:bodyPr anchor="ctr">
            <a:scene3d>
              <a:camera prst="orthographicFront"/>
              <a:lightRig rig="threePt" dir="t"/>
            </a:scene3d>
            <a:sp3d>
              <a:contourClr>
                <a:srgbClr val="FFFFFF"/>
              </a:contourClr>
            </a:sp3d>
          </a:bodyPr>
          <a:p>
            <a:pPr algn="ctr">
              <a:defRPr/>
            </a:pPr>
            <a:endParaRPr lang="zh-CN" altLang="en-US" sz="24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1460500" y="1206500"/>
            <a:ext cx="9271635" cy="1014730"/>
          </a:xfrm>
          <a:prstGeom prst="rect">
            <a:avLst/>
          </a:prstGeom>
          <a:noFill/>
        </p:spPr>
        <p:txBody>
          <a:bodyPr wrap="square" rtlCol="0">
            <a:spAutoFit/>
          </a:bodyPr>
          <a:p>
            <a:r>
              <a:rPr lang="en-US" altLang="zh-CN" sz="2000"/>
              <a:t>      </a:t>
            </a:r>
            <a:r>
              <a:rPr lang="zh-CN" altLang="en-US" sz="2000"/>
              <a:t>生活中接触到的大多数信息是随着时间连续变化的，如声音、温度、压力、流量等。表达这些信息的电信号，称为模拟信号（</a:t>
            </a:r>
            <a:r>
              <a:rPr lang="en-US" altLang="zh-CN" sz="2000"/>
              <a:t>Analog Signal</a:t>
            </a:r>
            <a:r>
              <a:rPr lang="zh-CN" altLang="en-US" sz="2000"/>
              <a:t>）。在</a:t>
            </a:r>
            <a:r>
              <a:rPr lang="en-US" altLang="zh-CN" sz="2000"/>
              <a:t>Arduino</a:t>
            </a:r>
            <a:r>
              <a:rPr lang="zh-CN" altLang="en-US" sz="2000"/>
              <a:t>控制的系统中，一般</a:t>
            </a:r>
            <a:r>
              <a:rPr lang="zh-CN" altLang="en-US" sz="2000">
                <a:solidFill>
                  <a:srgbClr val="FF0000"/>
                </a:solidFill>
              </a:rPr>
              <a:t>使用</a:t>
            </a:r>
            <a:r>
              <a:rPr lang="en-US" altLang="zh-CN" sz="2000">
                <a:solidFill>
                  <a:srgbClr val="FF0000"/>
                </a:solidFill>
              </a:rPr>
              <a:t>0~5V</a:t>
            </a:r>
            <a:r>
              <a:rPr lang="zh-CN" altLang="en-US" sz="2000">
                <a:solidFill>
                  <a:srgbClr val="FF0000"/>
                </a:solidFill>
              </a:rPr>
              <a:t>的电压来表示模拟信号</a:t>
            </a:r>
            <a:r>
              <a:rPr lang="zh-CN" altLang="en-US" sz="2000"/>
              <a:t>。</a:t>
            </a:r>
            <a:endParaRPr lang="zh-CN" altLang="en-US" sz="2000"/>
          </a:p>
        </p:txBody>
      </p:sp>
      <p:pic>
        <p:nvPicPr>
          <p:cNvPr id="8" name="图片 7"/>
          <p:cNvPicPr>
            <a:picLocks noChangeAspect="1"/>
          </p:cNvPicPr>
          <p:nvPr/>
        </p:nvPicPr>
        <p:blipFill>
          <a:blip r:embed="rId1"/>
          <a:stretch>
            <a:fillRect/>
          </a:stretch>
        </p:blipFill>
        <p:spPr>
          <a:xfrm>
            <a:off x="1460500" y="2847975"/>
            <a:ext cx="5041265" cy="3239770"/>
          </a:xfrm>
          <a:prstGeom prst="rect">
            <a:avLst/>
          </a:prstGeom>
        </p:spPr>
      </p:pic>
      <p:pic>
        <p:nvPicPr>
          <p:cNvPr id="2" name="图片 1"/>
          <p:cNvPicPr>
            <a:picLocks noChangeAspect="1"/>
          </p:cNvPicPr>
          <p:nvPr/>
        </p:nvPicPr>
        <p:blipFill>
          <a:blip r:embed="rId2"/>
          <a:stretch>
            <a:fillRect/>
          </a:stretch>
        </p:blipFill>
        <p:spPr>
          <a:xfrm>
            <a:off x="7939405" y="3442970"/>
            <a:ext cx="2263140" cy="20497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31215" y="1339215"/>
            <a:ext cx="10906125" cy="1014730"/>
          </a:xfrm>
          <a:prstGeom prst="rect">
            <a:avLst/>
          </a:prstGeom>
          <a:noFill/>
        </p:spPr>
        <p:txBody>
          <a:bodyPr wrap="square" rtlCol="0" anchor="t">
            <a:spAutoFit/>
          </a:bodyPr>
          <a:p>
            <a:pPr algn="l"/>
            <a:r>
              <a:rPr lang="en-US" altLang="zh-CN" sz="2000">
                <a:sym typeface="+mn-ea"/>
              </a:rPr>
              <a:t>      </a:t>
            </a:r>
            <a:r>
              <a:rPr lang="zh-CN" altLang="en-US" sz="2000" b="1">
                <a:sym typeface="+mn-ea"/>
              </a:rPr>
              <a:t>模拟输入引脚</a:t>
            </a:r>
            <a:r>
              <a:rPr lang="zh-CN" altLang="en-US" sz="2000">
                <a:sym typeface="+mn-ea"/>
              </a:rPr>
              <a:t>带有</a:t>
            </a:r>
            <a:r>
              <a:rPr lang="en-US" altLang="zh-CN" sz="2000">
                <a:sym typeface="+mn-ea"/>
              </a:rPr>
              <a:t>ADC</a:t>
            </a:r>
            <a:r>
              <a:rPr lang="zh-CN" altLang="en-US" sz="2000">
                <a:sym typeface="+mn-ea"/>
              </a:rPr>
              <a:t>（</a:t>
            </a:r>
            <a:r>
              <a:rPr lang="en-US" altLang="zh-CN" sz="2000">
                <a:sym typeface="+mn-ea"/>
              </a:rPr>
              <a:t>Analog-to-Digital Converter</a:t>
            </a:r>
            <a:r>
              <a:rPr lang="zh-CN" altLang="en-US" sz="2000">
                <a:sym typeface="+mn-ea"/>
              </a:rPr>
              <a:t>（模拟到数字信号的转换功器））功 能，将外部输入的模拟值电压信号转换成芯片运算时可以识别的数字信号，从而实现读入模拟值的功能。模拟</a:t>
            </a:r>
            <a:r>
              <a:rPr lang="en-US" altLang="zh-CN" sz="2000">
                <a:sym typeface="+mn-ea"/>
              </a:rPr>
              <a:t>/</a:t>
            </a:r>
            <a:r>
              <a:rPr lang="zh-CN" altLang="en-US" sz="2000">
                <a:sym typeface="+mn-ea"/>
              </a:rPr>
              <a:t>数字转换分为取样和量化两个阶段，如下图所示：</a:t>
            </a:r>
            <a:endParaRPr lang="zh-CN" altLang="en-US" sz="2000">
              <a:sym typeface="+mn-ea"/>
            </a:endParaRPr>
          </a:p>
        </p:txBody>
      </p:sp>
      <p:pic>
        <p:nvPicPr>
          <p:cNvPr id="8" name="图片 7"/>
          <p:cNvPicPr>
            <a:picLocks noChangeAspect="1"/>
          </p:cNvPicPr>
          <p:nvPr/>
        </p:nvPicPr>
        <p:blipFill>
          <a:blip r:embed="rId1"/>
          <a:stretch>
            <a:fillRect/>
          </a:stretch>
        </p:blipFill>
        <p:spPr>
          <a:xfrm>
            <a:off x="1621790" y="3168650"/>
            <a:ext cx="9543415" cy="32524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81125" y="1299210"/>
            <a:ext cx="9250045" cy="706755"/>
          </a:xfrm>
          <a:prstGeom prst="rect">
            <a:avLst/>
          </a:prstGeom>
          <a:noFill/>
        </p:spPr>
        <p:txBody>
          <a:bodyPr wrap="square" rtlCol="0">
            <a:spAutoFit/>
          </a:bodyPr>
          <a:p>
            <a:r>
              <a:rPr lang="en-US" altLang="zh-CN" sz="2000"/>
              <a:t>       UNO</a:t>
            </a:r>
            <a:r>
              <a:rPr lang="zh-CN" altLang="en-US" sz="2000"/>
              <a:t>主板所采用的控制芯片的</a:t>
            </a:r>
            <a:r>
              <a:rPr lang="en-US" altLang="zh-CN" sz="2000"/>
              <a:t>ADC</a:t>
            </a:r>
            <a:r>
              <a:rPr lang="zh-CN" altLang="en-US" sz="2000"/>
              <a:t>（模拟到数字信号的转换功器）有</a:t>
            </a:r>
            <a:r>
              <a:rPr lang="en-US" altLang="zh-CN" sz="2000"/>
              <a:t>10</a:t>
            </a:r>
            <a:r>
              <a:rPr lang="zh-CN" altLang="en-US" sz="2000"/>
              <a:t>位精度，</a:t>
            </a:r>
            <a:r>
              <a:rPr lang="en-US" altLang="zh-CN" sz="2000"/>
              <a:t>2</a:t>
            </a:r>
            <a:r>
              <a:rPr lang="en-US" altLang="zh-CN" sz="2000" baseline="30000"/>
              <a:t>10</a:t>
            </a:r>
            <a:r>
              <a:rPr lang="en-US" altLang="zh-CN" sz="2000"/>
              <a:t>=1024</a:t>
            </a:r>
            <a:r>
              <a:rPr lang="zh-CN" altLang="en-US" sz="2000"/>
              <a:t>，即可以将</a:t>
            </a:r>
            <a:r>
              <a:rPr lang="en-US" altLang="zh-CN" sz="2000"/>
              <a:t>0~5V</a:t>
            </a:r>
            <a:r>
              <a:rPr lang="zh-CN" altLang="en-US" sz="2000"/>
              <a:t>的电压转换为</a:t>
            </a:r>
            <a:r>
              <a:rPr lang="en-US" altLang="zh-CN" sz="2000"/>
              <a:t>0~1023</a:t>
            </a:r>
            <a:r>
              <a:rPr lang="zh-CN" altLang="en-US" sz="2000"/>
              <a:t>的整数形式表示，如下表所示：</a:t>
            </a:r>
            <a:endParaRPr lang="zh-CN" altLang="en-US" sz="2000"/>
          </a:p>
        </p:txBody>
      </p:sp>
      <p:graphicFrame>
        <p:nvGraphicFramePr>
          <p:cNvPr id="3" name="表格 2"/>
          <p:cNvGraphicFramePr/>
          <p:nvPr>
            <p:custDataLst>
              <p:tags r:id="rId1"/>
            </p:custDataLst>
          </p:nvPr>
        </p:nvGraphicFramePr>
        <p:xfrm>
          <a:off x="155575" y="2837180"/>
          <a:ext cx="6685280" cy="2194560"/>
        </p:xfrm>
        <a:graphic>
          <a:graphicData uri="http://schemas.openxmlformats.org/drawingml/2006/table">
            <a:tbl>
              <a:tblPr firstRow="1" bandRow="1">
                <a:tableStyleId>{5C22544A-7EE6-4342-B048-85BDC9FD1C3A}</a:tableStyleId>
              </a:tblPr>
              <a:tblGrid>
                <a:gridCol w="3342640"/>
                <a:gridCol w="3342640"/>
              </a:tblGrid>
              <a:tr h="365760">
                <a:tc>
                  <a:txBody>
                    <a:bodyPr/>
                    <a:p>
                      <a:pPr algn="ctr">
                        <a:buNone/>
                      </a:pPr>
                      <a:r>
                        <a:rPr lang="zh-CN" altLang="en-US"/>
                        <a:t>输入电压</a:t>
                      </a:r>
                      <a:r>
                        <a:rPr lang="en-US" altLang="zh-CN"/>
                        <a:t>/V</a:t>
                      </a:r>
                      <a:endParaRPr lang="en-US" altLang="zh-CN"/>
                    </a:p>
                  </a:txBody>
                  <a:tcPr/>
                </a:tc>
                <a:tc>
                  <a:txBody>
                    <a:bodyPr/>
                    <a:p>
                      <a:pPr algn="ctr">
                        <a:buNone/>
                      </a:pPr>
                      <a:r>
                        <a:rPr lang="zh-CN" altLang="en-US"/>
                        <a:t>模拟信号读取的返回值</a:t>
                      </a:r>
                      <a:endParaRPr lang="zh-CN" altLang="en-US"/>
                    </a:p>
                  </a:txBody>
                  <a:tcPr/>
                </a:tc>
              </a:tr>
              <a:tr h="365760">
                <a:tc>
                  <a:txBody>
                    <a:bodyPr/>
                    <a:p>
                      <a:pPr algn="ctr">
                        <a:buNone/>
                      </a:pPr>
                      <a:r>
                        <a:rPr lang="en-US" altLang="zh-CN"/>
                        <a:t>0</a:t>
                      </a:r>
                      <a:endParaRPr lang="en-US" altLang="zh-CN"/>
                    </a:p>
                  </a:txBody>
                  <a:tcPr/>
                </a:tc>
                <a:tc>
                  <a:txBody>
                    <a:bodyPr/>
                    <a:p>
                      <a:pPr algn="ctr">
                        <a:buNone/>
                      </a:pPr>
                      <a:r>
                        <a:rPr lang="en-US" altLang="zh-CN"/>
                        <a:t>0</a:t>
                      </a:r>
                      <a:endParaRPr lang="en-US" altLang="zh-CN"/>
                    </a:p>
                  </a:txBody>
                  <a:tcPr/>
                </a:tc>
              </a:tr>
              <a:tr h="365760">
                <a:tc>
                  <a:txBody>
                    <a:bodyPr/>
                    <a:p>
                      <a:pPr algn="ctr">
                        <a:buNone/>
                      </a:pPr>
                      <a:r>
                        <a:rPr lang="en-US" altLang="zh-CN"/>
                        <a:t>...</a:t>
                      </a:r>
                      <a:endParaRPr lang="en-US" altLang="zh-CN"/>
                    </a:p>
                  </a:txBody>
                  <a:tcPr/>
                </a:tc>
                <a:tc>
                  <a:txBody>
                    <a:bodyPr/>
                    <a:p>
                      <a:pPr algn="ctr">
                        <a:buNone/>
                      </a:pPr>
                      <a:r>
                        <a:rPr lang="en-US" altLang="zh-CN"/>
                        <a:t>...</a:t>
                      </a:r>
                      <a:endParaRPr lang="en-US" altLang="zh-CN"/>
                    </a:p>
                  </a:txBody>
                  <a:tcPr/>
                </a:tc>
              </a:tr>
              <a:tr h="365760">
                <a:tc>
                  <a:txBody>
                    <a:bodyPr/>
                    <a:p>
                      <a:pPr algn="ctr">
                        <a:buNone/>
                      </a:pPr>
                      <a:r>
                        <a:rPr lang="en-US" altLang="zh-CN"/>
                        <a:t>2.5</a:t>
                      </a:r>
                      <a:endParaRPr lang="en-US" altLang="zh-CN"/>
                    </a:p>
                  </a:txBody>
                  <a:tcPr/>
                </a:tc>
                <a:tc>
                  <a:txBody>
                    <a:bodyPr/>
                    <a:p>
                      <a:pPr algn="ctr">
                        <a:buNone/>
                      </a:pPr>
                      <a:r>
                        <a:rPr lang="en-US" altLang="zh-CN"/>
                        <a:t>512</a:t>
                      </a:r>
                      <a:endParaRPr lang="en-US" altLang="zh-CN"/>
                    </a:p>
                  </a:txBody>
                  <a:tcPr/>
                </a:tc>
              </a:tr>
              <a:tr h="345440">
                <a:tc>
                  <a:txBody>
                    <a:bodyPr/>
                    <a:p>
                      <a:pPr algn="ctr">
                        <a:buNone/>
                      </a:pPr>
                      <a:r>
                        <a:rPr lang="en-US" altLang="zh-CN"/>
                        <a:t>...</a:t>
                      </a:r>
                      <a:endParaRPr lang="en-US" altLang="zh-CN"/>
                    </a:p>
                  </a:txBody>
                  <a:tcPr/>
                </a:tc>
                <a:tc>
                  <a:txBody>
                    <a:bodyPr/>
                    <a:p>
                      <a:pPr algn="ctr">
                        <a:buNone/>
                      </a:pPr>
                      <a:r>
                        <a:rPr lang="en-US" altLang="zh-CN"/>
                        <a:t>...</a:t>
                      </a:r>
                      <a:endParaRPr lang="en-US" altLang="zh-CN"/>
                    </a:p>
                  </a:txBody>
                  <a:tcPr/>
                </a:tc>
              </a:tr>
              <a:tr h="365760">
                <a:tc>
                  <a:txBody>
                    <a:bodyPr/>
                    <a:p>
                      <a:pPr algn="ctr">
                        <a:buNone/>
                      </a:pPr>
                      <a:r>
                        <a:rPr lang="en-US" altLang="zh-CN"/>
                        <a:t>5</a:t>
                      </a:r>
                      <a:endParaRPr lang="en-US" altLang="zh-CN"/>
                    </a:p>
                  </a:txBody>
                  <a:tcPr/>
                </a:tc>
                <a:tc>
                  <a:txBody>
                    <a:bodyPr/>
                    <a:p>
                      <a:pPr algn="ctr">
                        <a:buNone/>
                      </a:pPr>
                      <a:r>
                        <a:rPr lang="en-US" altLang="zh-CN"/>
                        <a:t>1023</a:t>
                      </a:r>
                      <a:endParaRPr lang="en-US" altLang="zh-CN"/>
                    </a:p>
                  </a:txBody>
                  <a:tcPr/>
                </a:tc>
              </a:tr>
            </a:tbl>
          </a:graphicData>
        </a:graphic>
      </p:graphicFrame>
      <p:sp>
        <p:nvSpPr>
          <p:cNvPr id="4" name="文本框 3"/>
          <p:cNvSpPr txBox="1"/>
          <p:nvPr/>
        </p:nvSpPr>
        <p:spPr>
          <a:xfrm>
            <a:off x="1246505" y="5250180"/>
            <a:ext cx="4504055" cy="398780"/>
          </a:xfrm>
          <a:prstGeom prst="rect">
            <a:avLst/>
          </a:prstGeom>
          <a:noFill/>
        </p:spPr>
        <p:txBody>
          <a:bodyPr wrap="square" rtlCol="0">
            <a:spAutoFit/>
          </a:bodyPr>
          <a:p>
            <a:r>
              <a:rPr lang="zh-CN" altLang="en-US" sz="2000" b="1">
                <a:sym typeface="+mn-ea"/>
              </a:rPr>
              <a:t>输入电压与模拟信号的返回值对照表</a:t>
            </a:r>
            <a:endParaRPr lang="zh-CN" altLang="en-US" sz="2000" b="1">
              <a:sym typeface="+mn-ea"/>
            </a:endParaRPr>
          </a:p>
        </p:txBody>
      </p:sp>
      <p:pic>
        <p:nvPicPr>
          <p:cNvPr id="5" name="图片 4"/>
          <p:cNvPicPr>
            <a:picLocks noChangeAspect="1"/>
          </p:cNvPicPr>
          <p:nvPr/>
        </p:nvPicPr>
        <p:blipFill>
          <a:blip r:embed="rId2"/>
          <a:stretch>
            <a:fillRect/>
          </a:stretch>
        </p:blipFill>
        <p:spPr>
          <a:xfrm>
            <a:off x="6947535" y="2289175"/>
            <a:ext cx="5149850" cy="3433445"/>
          </a:xfrm>
          <a:prstGeom prst="rect">
            <a:avLst/>
          </a:prstGeom>
        </p:spPr>
      </p:pic>
      <p:pic>
        <p:nvPicPr>
          <p:cNvPr id="6" name="图片 5"/>
          <p:cNvPicPr>
            <a:picLocks noChangeAspect="1"/>
          </p:cNvPicPr>
          <p:nvPr/>
        </p:nvPicPr>
        <p:blipFill>
          <a:blip r:embed="rId3"/>
          <a:stretch>
            <a:fillRect/>
          </a:stretch>
        </p:blipFill>
        <p:spPr>
          <a:xfrm>
            <a:off x="5835015" y="5814695"/>
            <a:ext cx="3360420" cy="8305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08380" y="1118870"/>
            <a:ext cx="10175240" cy="5323205"/>
          </a:xfrm>
          <a:prstGeom prst="rect">
            <a:avLst/>
          </a:prstGeom>
          <a:noFill/>
        </p:spPr>
        <p:txBody>
          <a:bodyPr wrap="square" rtlCol="0">
            <a:spAutoFit/>
          </a:bodyPr>
          <a:p>
            <a:r>
              <a:rPr lang="en-US" altLang="zh-CN" sz="2000"/>
              <a:t>      </a:t>
            </a:r>
            <a:r>
              <a:rPr lang="zh-CN" altLang="en-US" sz="2000"/>
              <a:t>项目一的时候，我们学了通过模拟信号输入函数来读取模拟输入引脚的电压值，并以</a:t>
            </a:r>
            <a:r>
              <a:rPr lang="en-US" altLang="zh-CN" sz="2000"/>
              <a:t>0~1023</a:t>
            </a:r>
            <a:r>
              <a:rPr lang="zh-CN" altLang="en-US" sz="2000"/>
              <a:t>之间的整数值显示出来。</a:t>
            </a:r>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endParaRPr lang="zh-CN" altLang="en-US" sz="2000"/>
          </a:p>
          <a:p>
            <a:r>
              <a:rPr lang="zh-CN" altLang="en-US" sz="2000"/>
              <a:t>      相对应，</a:t>
            </a:r>
            <a:r>
              <a:rPr lang="en-US" altLang="zh-CN" sz="2000"/>
              <a:t>Arduino</a:t>
            </a:r>
            <a:r>
              <a:rPr lang="zh-CN" altLang="en-US" sz="2000"/>
              <a:t>也提供了模拟信号输出函数。项目二通过电位器来控制</a:t>
            </a:r>
            <a:r>
              <a:rPr lang="en-US" altLang="zh-CN" sz="2000"/>
              <a:t>LED</a:t>
            </a:r>
            <a:r>
              <a:rPr lang="zh-CN" altLang="en-US" sz="2000"/>
              <a:t>灯亮度的渐变，利用模拟信号输出函数控制</a:t>
            </a:r>
            <a:r>
              <a:rPr lang="en-US" altLang="zh-CN" sz="2000"/>
              <a:t>LED</a:t>
            </a:r>
            <a:r>
              <a:rPr lang="zh-CN" altLang="en-US" sz="2000"/>
              <a:t>灯的亮度变化。</a:t>
            </a:r>
            <a:endParaRPr lang="zh-CN" altLang="en-US" sz="2000"/>
          </a:p>
        </p:txBody>
      </p:sp>
      <p:pic>
        <p:nvPicPr>
          <p:cNvPr id="4" name="图片 3"/>
          <p:cNvPicPr>
            <a:picLocks noChangeAspect="1"/>
          </p:cNvPicPr>
          <p:nvPr/>
        </p:nvPicPr>
        <p:blipFill>
          <a:blip r:embed="rId1"/>
          <a:stretch>
            <a:fillRect/>
          </a:stretch>
        </p:blipFill>
        <p:spPr>
          <a:xfrm>
            <a:off x="1635125" y="2238375"/>
            <a:ext cx="8778875" cy="27889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1"/>
          <p:cNvSpPr>
            <a:spLocks noGrp="1"/>
          </p:cNvSpPr>
          <p:nvPr/>
        </p:nvSpPr>
        <p:spPr>
          <a:xfrm>
            <a:off x="531495" y="1069340"/>
            <a:ext cx="5224780" cy="368935"/>
          </a:xfrm>
          <a:prstGeom prst="rect">
            <a:avLst/>
          </a:prstGeom>
        </p:spPr>
        <p:txBody>
          <a:bodyPr wrap="square" lIns="0" tIns="0" rIns="0" bIns="0">
            <a:spAutoFit/>
          </a:bodyPr>
          <a:lstStyle>
            <a:lvl1pPr>
              <a:defRPr sz="1800" b="1" i="0">
                <a:solidFill>
                  <a:schemeClr val="tx1"/>
                </a:solidFill>
                <a:latin typeface="微软雅黑" panose="020B0503020204020204" charset="-122"/>
                <a:ea typeface="+mj-ea"/>
                <a:cs typeface="微软雅黑" panose="020B0503020204020204" charset="-122"/>
              </a:defRPr>
            </a:lvl1pPr>
          </a:lstStyle>
          <a:p>
            <a:r>
              <a:rPr lang="zh-CN" altLang="en-US" sz="2400">
                <a:solidFill>
                  <a:srgbClr val="E66864"/>
                </a:solidFill>
                <a:latin typeface="宋体" panose="02010600030101010101" pitchFamily="2" charset="-122"/>
                <a:ea typeface="宋体" panose="02010600030101010101" pitchFamily="2" charset="-122"/>
                <a:cs typeface="宋体" panose="02010600030101010101" pitchFamily="2" charset="-122"/>
              </a:rPr>
              <a:t>项目二：</a:t>
            </a:r>
            <a:r>
              <a:rPr lang="zh-CN" altLang="en-US" sz="2400">
                <a:solidFill>
                  <a:srgbClr val="E66864"/>
                </a:solidFill>
                <a:latin typeface="宋体" panose="02010600030101010101" pitchFamily="2" charset="-122"/>
                <a:ea typeface="宋体" panose="02010600030101010101" pitchFamily="2" charset="-122"/>
                <a:cs typeface="宋体" panose="02010600030101010101" pitchFamily="2" charset="-122"/>
                <a:sym typeface="+mn-ea"/>
              </a:rPr>
              <a:t>通过电位器控制</a:t>
            </a:r>
            <a:r>
              <a:rPr lang="en-US" altLang="zh-CN" sz="2400">
                <a:solidFill>
                  <a:srgbClr val="E66864"/>
                </a:solidFill>
                <a:latin typeface="宋体" panose="02010600030101010101" pitchFamily="2" charset="-122"/>
                <a:ea typeface="宋体" panose="02010600030101010101" pitchFamily="2" charset="-122"/>
                <a:cs typeface="宋体" panose="02010600030101010101" pitchFamily="2" charset="-122"/>
                <a:sym typeface="+mn-ea"/>
              </a:rPr>
              <a:t>LED</a:t>
            </a:r>
            <a:r>
              <a:rPr lang="zh-CN" altLang="en-US" sz="2400">
                <a:solidFill>
                  <a:srgbClr val="E66864"/>
                </a:solidFill>
                <a:latin typeface="宋体" panose="02010600030101010101" pitchFamily="2" charset="-122"/>
                <a:ea typeface="宋体" panose="02010600030101010101" pitchFamily="2" charset="-122"/>
                <a:cs typeface="宋体" panose="02010600030101010101" pitchFamily="2" charset="-122"/>
                <a:sym typeface="+mn-ea"/>
              </a:rPr>
              <a:t>灯的亮度</a:t>
            </a:r>
            <a:endParaRPr lang="zh-CN" altLang="en-US" sz="2400">
              <a:solidFill>
                <a:srgbClr val="E66864"/>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标题 1"/>
          <p:cNvSpPr>
            <a:spLocks noGrp="1"/>
          </p:cNvSpPr>
          <p:nvPr/>
        </p:nvSpPr>
        <p:spPr>
          <a:xfrm>
            <a:off x="3194050" y="2372360"/>
            <a:ext cx="1763395" cy="368935"/>
          </a:xfrm>
          <a:prstGeom prst="rect">
            <a:avLst/>
          </a:prstGeom>
        </p:spPr>
        <p:txBody>
          <a:bodyPr wrap="square" lIns="0" tIns="0" rIns="0" bIns="0">
            <a:spAutoFit/>
          </a:bodyPr>
          <a:lstStyle>
            <a:lvl1pPr>
              <a:defRPr sz="1800" b="1" i="0">
                <a:solidFill>
                  <a:schemeClr val="tx1"/>
                </a:solidFill>
                <a:latin typeface="微软雅黑" panose="020B0503020204020204" charset="-122"/>
                <a:ea typeface="+mj-ea"/>
                <a:cs typeface="微软雅黑" panose="020B0503020204020204" charset="-122"/>
              </a:defRPr>
            </a:lvl1pPr>
          </a:lstStyle>
          <a:p>
            <a:r>
              <a:rPr lang="zh-CN" altLang="en-US" sz="2400"/>
              <a:t>所需器件：</a:t>
            </a:r>
            <a:endParaRPr lang="zh-CN" altLang="en-US" sz="2400"/>
          </a:p>
        </p:txBody>
      </p:sp>
      <p:sp>
        <p:nvSpPr>
          <p:cNvPr id="7" name="副标题 2"/>
          <p:cNvSpPr>
            <a:spLocks noGrp="1"/>
          </p:cNvSpPr>
          <p:nvPr/>
        </p:nvSpPr>
        <p:spPr>
          <a:xfrm>
            <a:off x="4302125" y="3154680"/>
            <a:ext cx="4052570" cy="110744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buFont typeface="Wingdings" panose="05000000000000000000" charset="0"/>
              <a:buChar char="Ø"/>
            </a:pPr>
            <a:r>
              <a:rPr lang="en-US" altLang="zh-CN" sz="2400"/>
              <a:t>LED</a:t>
            </a:r>
            <a:r>
              <a:rPr lang="zh-CN" altLang="en-US" sz="2400"/>
              <a:t>灯</a:t>
            </a:r>
            <a:r>
              <a:rPr lang="zh-CN" sz="2400"/>
              <a:t>模块</a:t>
            </a:r>
            <a:r>
              <a:rPr lang="en-US" altLang="zh-CN" sz="2400">
                <a:sym typeface="+mn-ea"/>
              </a:rPr>
              <a:t>*1</a:t>
            </a:r>
            <a:endParaRPr lang="en-US" altLang="zh-CN" sz="2400">
              <a:sym typeface="+mn-ea"/>
            </a:endParaRPr>
          </a:p>
          <a:p>
            <a:pPr marL="285750" indent="-285750">
              <a:buFont typeface="Wingdings" panose="05000000000000000000" charset="0"/>
              <a:buChar char="Ø"/>
            </a:pPr>
            <a:r>
              <a:rPr lang="zh-CN" altLang="en-US" sz="2400">
                <a:sym typeface="+mn-ea"/>
              </a:rPr>
              <a:t>电位器模块</a:t>
            </a:r>
            <a:r>
              <a:rPr lang="en-US" altLang="zh-CN" sz="2400">
                <a:sym typeface="+mn-ea"/>
              </a:rPr>
              <a:t>*1</a:t>
            </a:r>
            <a:endParaRPr lang="en-US" altLang="zh-CN" sz="2400">
              <a:sym typeface="+mn-ea"/>
            </a:endParaRPr>
          </a:p>
          <a:p>
            <a:pPr marL="285750" indent="-285750">
              <a:buFont typeface="Wingdings" panose="05000000000000000000" charset="0"/>
              <a:buChar char="Ø"/>
            </a:pPr>
            <a:r>
              <a:rPr lang="en-US" sz="2400"/>
              <a:t>3P</a:t>
            </a:r>
            <a:r>
              <a:rPr lang="zh-CN" altLang="en-US" sz="2400"/>
              <a:t>数据线</a:t>
            </a:r>
            <a:r>
              <a:rPr lang="en-US" altLang="zh-CN" sz="2400"/>
              <a:t>*2</a:t>
            </a:r>
            <a:endParaRPr lang="zh-CN" alt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48945" y="1635760"/>
            <a:ext cx="3206115" cy="460375"/>
          </a:xfrm>
          <a:prstGeom prst="rect">
            <a:avLst/>
          </a:prstGeom>
          <a:noFill/>
        </p:spPr>
        <p:txBody>
          <a:bodyPr wrap="square" rtlCol="0">
            <a:spAutoFit/>
          </a:bodyPr>
          <a:p>
            <a:r>
              <a:rPr lang="zh-CN" altLang="en-US" sz="2400" b="1"/>
              <a:t>电路的搭设：</a:t>
            </a:r>
            <a:endParaRPr lang="zh-CN" altLang="en-US" sz="2400" b="1"/>
          </a:p>
        </p:txBody>
      </p:sp>
      <p:sp>
        <p:nvSpPr>
          <p:cNvPr id="3" name="文本框 2"/>
          <p:cNvSpPr txBox="1"/>
          <p:nvPr/>
        </p:nvSpPr>
        <p:spPr>
          <a:xfrm>
            <a:off x="530860" y="2921635"/>
            <a:ext cx="3839210" cy="1014730"/>
          </a:xfrm>
          <a:prstGeom prst="rect">
            <a:avLst/>
          </a:prstGeom>
          <a:noFill/>
        </p:spPr>
        <p:txBody>
          <a:bodyPr wrap="square" rtlCol="0">
            <a:spAutoFit/>
          </a:bodyPr>
          <a:p>
            <a:r>
              <a:rPr lang="en-US" altLang="zh-CN" sz="2000"/>
              <a:t>      LED</a:t>
            </a:r>
            <a:r>
              <a:rPr lang="zh-CN" altLang="en-US" sz="2000"/>
              <a:t>灯的</a:t>
            </a:r>
            <a:r>
              <a:rPr lang="en-US" altLang="zh-CN" sz="2000"/>
              <a:t>DI</a:t>
            </a:r>
            <a:r>
              <a:rPr lang="zh-CN" altLang="en-US" sz="2000"/>
              <a:t>引脚和数字引脚</a:t>
            </a:r>
            <a:r>
              <a:rPr lang="en-US" altLang="zh-CN" sz="2000"/>
              <a:t>3</a:t>
            </a:r>
            <a:r>
              <a:rPr lang="zh-CN" altLang="en-US" sz="2000"/>
              <a:t>相连，电位器模块的</a:t>
            </a:r>
            <a:r>
              <a:rPr lang="en-US" altLang="zh-CN" sz="2000"/>
              <a:t>AO</a:t>
            </a:r>
            <a:r>
              <a:rPr lang="zh-CN" altLang="en-US" sz="2000"/>
              <a:t>引脚和模拟引脚</a:t>
            </a:r>
            <a:r>
              <a:rPr lang="en-US" altLang="zh-CN" sz="2000"/>
              <a:t>A0</a:t>
            </a:r>
            <a:r>
              <a:rPr lang="zh-CN" altLang="en-US" sz="2000"/>
              <a:t>相连。</a:t>
            </a:r>
            <a:endParaRPr lang="zh-CN" altLang="en-US" sz="2000"/>
          </a:p>
        </p:txBody>
      </p:sp>
      <p:pic>
        <p:nvPicPr>
          <p:cNvPr id="6" name="图片 5" descr="微信图片_20190416140028"/>
          <p:cNvPicPr>
            <a:picLocks noChangeAspect="1"/>
          </p:cNvPicPr>
          <p:nvPr/>
        </p:nvPicPr>
        <p:blipFill>
          <a:blip r:embed="rId1"/>
          <a:stretch>
            <a:fillRect/>
          </a:stretch>
        </p:blipFill>
        <p:spPr>
          <a:xfrm>
            <a:off x="4370070" y="1981200"/>
            <a:ext cx="5238750" cy="3731895"/>
          </a:xfrm>
          <a:prstGeom prst="rect">
            <a:avLst/>
          </a:prstGeom>
        </p:spPr>
      </p:pic>
      <p:pic>
        <p:nvPicPr>
          <p:cNvPr id="7" name="图片 6" descr="电位器"/>
          <p:cNvPicPr>
            <a:picLocks noChangeAspect="1"/>
          </p:cNvPicPr>
          <p:nvPr/>
        </p:nvPicPr>
        <p:blipFill>
          <a:blip r:embed="rId2"/>
          <a:stretch>
            <a:fillRect/>
          </a:stretch>
        </p:blipFill>
        <p:spPr>
          <a:xfrm rot="16200000">
            <a:off x="10020935" y="4039870"/>
            <a:ext cx="1673225" cy="1673225"/>
          </a:xfrm>
          <a:prstGeom prst="rect">
            <a:avLst/>
          </a:prstGeom>
        </p:spPr>
      </p:pic>
      <p:pic>
        <p:nvPicPr>
          <p:cNvPr id="8" name="图片 7" descr="红色灯"/>
          <p:cNvPicPr>
            <a:picLocks noChangeAspect="1"/>
          </p:cNvPicPr>
          <p:nvPr/>
        </p:nvPicPr>
        <p:blipFill>
          <a:blip r:embed="rId3"/>
          <a:stretch>
            <a:fillRect/>
          </a:stretch>
        </p:blipFill>
        <p:spPr>
          <a:xfrm rot="16200000">
            <a:off x="10011410" y="1981200"/>
            <a:ext cx="1682750" cy="1682750"/>
          </a:xfrm>
          <a:prstGeom prst="rect">
            <a:avLst/>
          </a:prstGeom>
        </p:spPr>
      </p:pic>
      <p:cxnSp>
        <p:nvCxnSpPr>
          <p:cNvPr id="10" name="肘形连接符 9"/>
          <p:cNvCxnSpPr/>
          <p:nvPr/>
        </p:nvCxnSpPr>
        <p:spPr>
          <a:xfrm>
            <a:off x="6892925" y="4371340"/>
            <a:ext cx="4113530" cy="962025"/>
          </a:xfrm>
          <a:prstGeom prst="bentConnector3">
            <a:avLst>
              <a:gd name="adj1" fmla="val -3936"/>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1" name="肘形连接符 10"/>
          <p:cNvCxnSpPr/>
          <p:nvPr/>
        </p:nvCxnSpPr>
        <p:spPr>
          <a:xfrm>
            <a:off x="6901180" y="4542790"/>
            <a:ext cx="3981450" cy="971550"/>
          </a:xfrm>
          <a:prstGeom prst="bentConnector3">
            <a:avLst>
              <a:gd name="adj1" fmla="val -9074"/>
            </a:avLst>
          </a:prstGeom>
          <a:ln>
            <a:solidFill>
              <a:srgbClr val="FF0000"/>
            </a:solidFill>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2" name="肘形连接符 11"/>
          <p:cNvCxnSpPr/>
          <p:nvPr/>
        </p:nvCxnSpPr>
        <p:spPr>
          <a:xfrm>
            <a:off x="6872605" y="4723765"/>
            <a:ext cx="3886200" cy="514350"/>
          </a:xfrm>
          <a:prstGeom prst="bentConnector3">
            <a:avLst>
              <a:gd name="adj1" fmla="val 261"/>
            </a:avLst>
          </a:prstGeom>
          <a:ln>
            <a:solidFill>
              <a:srgbClr val="FFFF00"/>
            </a:solidFill>
            <a:headEnd type="arrow"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3" name="肘形连接符 12"/>
          <p:cNvCxnSpPr/>
          <p:nvPr/>
        </p:nvCxnSpPr>
        <p:spPr>
          <a:xfrm flipV="1">
            <a:off x="7977505" y="3368040"/>
            <a:ext cx="2809875" cy="384175"/>
          </a:xfrm>
          <a:prstGeom prst="bentConnector3">
            <a:avLst>
              <a:gd name="adj1" fmla="val 99841"/>
            </a:avLst>
          </a:prstGeom>
          <a:ln>
            <a:solidFill>
              <a:srgbClr val="FFFF00"/>
            </a:solidFill>
            <a:headEnd type="arrow"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4" name="肘形连接符 13"/>
          <p:cNvCxnSpPr/>
          <p:nvPr/>
        </p:nvCxnSpPr>
        <p:spPr>
          <a:xfrm flipV="1">
            <a:off x="7958455" y="3393440"/>
            <a:ext cx="2905125" cy="542925"/>
          </a:xfrm>
          <a:prstGeom prst="bentConnector3">
            <a:avLst>
              <a:gd name="adj1" fmla="val 100502"/>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5" name="肘形连接符 14"/>
          <p:cNvCxnSpPr/>
          <p:nvPr/>
        </p:nvCxnSpPr>
        <p:spPr>
          <a:xfrm flipV="1">
            <a:off x="7987030" y="3402965"/>
            <a:ext cx="3000375" cy="733425"/>
          </a:xfrm>
          <a:prstGeom prst="bentConnector3">
            <a:avLst>
              <a:gd name="adj1" fmla="val 99851"/>
            </a:avLst>
          </a:prstGeom>
          <a:ln>
            <a:solidFill>
              <a:schemeClr val="accent4">
                <a:lumMod val="50000"/>
              </a:schemeClr>
            </a:solidFill>
            <a:headEnd type="arrow" w="med" len="med"/>
            <a:tailEnd type="arrow" w="med" len="med"/>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8415" y="948690"/>
            <a:ext cx="6011545" cy="5709285"/>
          </a:xfrm>
          <a:prstGeom prst="rect">
            <a:avLst/>
          </a:prstGeom>
        </p:spPr>
      </p:pic>
      <p:sp>
        <p:nvSpPr>
          <p:cNvPr id="5" name="矩形 4"/>
          <p:cNvSpPr/>
          <p:nvPr/>
        </p:nvSpPr>
        <p:spPr>
          <a:xfrm>
            <a:off x="1433195" y="2089150"/>
            <a:ext cx="4576445" cy="187896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6132195" y="2675255"/>
            <a:ext cx="6182995" cy="706755"/>
          </a:xfrm>
          <a:prstGeom prst="rect">
            <a:avLst/>
          </a:prstGeom>
          <a:noFill/>
        </p:spPr>
        <p:txBody>
          <a:bodyPr wrap="square" rtlCol="0">
            <a:spAutoFit/>
          </a:bodyPr>
          <a:p>
            <a:r>
              <a:rPr lang="en-US" altLang="zh-CN" sz="2000"/>
              <a:t>      </a:t>
            </a:r>
            <a:r>
              <a:rPr lang="zh-CN" altLang="en-US" sz="2000"/>
              <a:t>本项目通过电位器来控制</a:t>
            </a:r>
            <a:r>
              <a:rPr lang="en-US" altLang="zh-CN" sz="2000"/>
              <a:t>LED</a:t>
            </a:r>
            <a:r>
              <a:rPr lang="zh-CN" altLang="en-US" sz="2000"/>
              <a:t>灯亮度的渐变，利用模拟信号输出函数控制</a:t>
            </a:r>
            <a:r>
              <a:rPr lang="en-US" altLang="zh-CN" sz="2000"/>
              <a:t>LED</a:t>
            </a:r>
            <a:r>
              <a:rPr lang="zh-CN" altLang="en-US" sz="2000"/>
              <a:t>灯的亮度变化。</a:t>
            </a:r>
            <a:endParaRPr lang="zh-CN" altLang="en-US"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2567940" y="1637030"/>
            <a:ext cx="7362190" cy="460375"/>
          </a:xfrm>
          <a:prstGeom prst="rect">
            <a:avLst/>
          </a:prstGeom>
          <a:noFill/>
        </p:spPr>
        <p:txBody>
          <a:bodyPr wrap="square" rtlCol="0">
            <a:spAutoFit/>
          </a:bodyPr>
          <a:p>
            <a:r>
              <a:rPr lang="zh-CN" altLang="en-US" sz="2400"/>
              <a:t>模拟信号输入函数中的参数值</a:t>
            </a:r>
            <a:r>
              <a:rPr lang="en-US" altLang="zh-CN" sz="2400"/>
              <a:t>Value</a:t>
            </a:r>
            <a:r>
              <a:rPr lang="zh-CN" altLang="en-US" sz="2400"/>
              <a:t>和输出电压对照表</a:t>
            </a:r>
            <a:endParaRPr lang="zh-CN" altLang="en-US" sz="2400"/>
          </a:p>
        </p:txBody>
      </p:sp>
      <p:graphicFrame>
        <p:nvGraphicFramePr>
          <p:cNvPr id="5" name="表格 4"/>
          <p:cNvGraphicFramePr/>
          <p:nvPr>
            <p:custDataLst>
              <p:tags r:id="rId1"/>
            </p:custDataLst>
          </p:nvPr>
        </p:nvGraphicFramePr>
        <p:xfrm>
          <a:off x="1907540" y="2775585"/>
          <a:ext cx="8533130" cy="2377440"/>
        </p:xfrm>
        <a:graphic>
          <a:graphicData uri="http://schemas.openxmlformats.org/drawingml/2006/table">
            <a:tbl>
              <a:tblPr firstRow="1" bandRow="1">
                <a:tableStyleId>{5C22544A-7EE6-4342-B048-85BDC9FD1C3A}</a:tableStyleId>
              </a:tblPr>
              <a:tblGrid>
                <a:gridCol w="4266565"/>
                <a:gridCol w="4266565"/>
              </a:tblGrid>
              <a:tr h="396240">
                <a:tc>
                  <a:txBody>
                    <a:bodyPr/>
                    <a:p>
                      <a:pPr algn="ctr">
                        <a:buNone/>
                      </a:pPr>
                      <a:r>
                        <a:rPr lang="en-US" altLang="zh-CN" sz="2000"/>
                        <a:t>Value</a:t>
                      </a:r>
                      <a:r>
                        <a:rPr lang="zh-CN" altLang="en-US" sz="2000"/>
                        <a:t>参数值</a:t>
                      </a:r>
                      <a:endParaRPr lang="zh-CN" altLang="en-US" sz="2000"/>
                    </a:p>
                  </a:txBody>
                  <a:tcPr/>
                </a:tc>
                <a:tc>
                  <a:txBody>
                    <a:bodyPr/>
                    <a:p>
                      <a:pPr algn="ctr">
                        <a:buNone/>
                      </a:pPr>
                      <a:r>
                        <a:rPr lang="zh-CN" altLang="en-US" sz="2000"/>
                        <a:t>输出电压</a:t>
                      </a:r>
                      <a:r>
                        <a:rPr lang="en-US" altLang="zh-CN" sz="2000"/>
                        <a:t>/V</a:t>
                      </a:r>
                      <a:endParaRPr lang="en-US" altLang="zh-CN" sz="2000"/>
                    </a:p>
                  </a:txBody>
                  <a:tcPr/>
                </a:tc>
              </a:tr>
              <a:tr h="381000">
                <a:tc>
                  <a:txBody>
                    <a:bodyPr/>
                    <a:p>
                      <a:pPr algn="ctr">
                        <a:buNone/>
                      </a:pPr>
                      <a:r>
                        <a:rPr lang="en-US" altLang="zh-CN" sz="2000"/>
                        <a:t>0</a:t>
                      </a:r>
                      <a:endParaRPr lang="en-US" altLang="zh-CN" sz="2000"/>
                    </a:p>
                  </a:txBody>
                  <a:tcPr/>
                </a:tc>
                <a:tc>
                  <a:txBody>
                    <a:bodyPr/>
                    <a:p>
                      <a:pPr algn="ctr">
                        <a:buNone/>
                      </a:pPr>
                      <a:r>
                        <a:rPr lang="en-US" altLang="zh-CN" sz="2000"/>
                        <a:t>0</a:t>
                      </a:r>
                      <a:endParaRPr lang="en-US" altLang="zh-CN" sz="2000"/>
                    </a:p>
                  </a:txBody>
                  <a:tcPr/>
                </a:tc>
              </a:tr>
              <a:tr h="381000">
                <a:tc>
                  <a:txBody>
                    <a:bodyPr/>
                    <a:p>
                      <a:pPr algn="ctr">
                        <a:buNone/>
                      </a:pPr>
                      <a:r>
                        <a:rPr lang="en-US" altLang="zh-CN" sz="2000"/>
                        <a:t>...</a:t>
                      </a:r>
                      <a:endParaRPr lang="en-US" altLang="zh-CN" sz="2000"/>
                    </a:p>
                  </a:txBody>
                  <a:tcPr/>
                </a:tc>
                <a:tc>
                  <a:txBody>
                    <a:bodyPr/>
                    <a:p>
                      <a:pPr algn="ctr">
                        <a:buNone/>
                      </a:pPr>
                      <a:r>
                        <a:rPr lang="en-US" altLang="zh-CN" sz="2000"/>
                        <a:t>...</a:t>
                      </a:r>
                      <a:endParaRPr lang="en-US" altLang="zh-CN" sz="2000"/>
                    </a:p>
                  </a:txBody>
                  <a:tcPr/>
                </a:tc>
              </a:tr>
              <a:tr h="381000">
                <a:tc>
                  <a:txBody>
                    <a:bodyPr/>
                    <a:p>
                      <a:pPr algn="ctr">
                        <a:buNone/>
                      </a:pPr>
                      <a:r>
                        <a:rPr lang="en-US" altLang="zh-CN" sz="2000"/>
                        <a:t>128</a:t>
                      </a:r>
                      <a:endParaRPr lang="en-US" altLang="zh-CN" sz="2000"/>
                    </a:p>
                  </a:txBody>
                  <a:tcPr/>
                </a:tc>
                <a:tc>
                  <a:txBody>
                    <a:bodyPr/>
                    <a:p>
                      <a:pPr algn="ctr">
                        <a:buNone/>
                      </a:pPr>
                      <a:r>
                        <a:rPr lang="en-US" altLang="zh-CN" sz="2000"/>
                        <a:t>2.5</a:t>
                      </a:r>
                      <a:endParaRPr lang="en-US" altLang="zh-CN" sz="2000"/>
                    </a:p>
                  </a:txBody>
                  <a:tcPr/>
                </a:tc>
              </a:tr>
              <a:tr h="381000">
                <a:tc>
                  <a:txBody>
                    <a:bodyPr/>
                    <a:p>
                      <a:pPr algn="ctr">
                        <a:buNone/>
                      </a:pPr>
                      <a:r>
                        <a:rPr lang="en-US" altLang="zh-CN" sz="2000"/>
                        <a:t>...</a:t>
                      </a:r>
                      <a:endParaRPr lang="en-US" altLang="zh-CN" sz="2000"/>
                    </a:p>
                  </a:txBody>
                  <a:tcPr/>
                </a:tc>
                <a:tc>
                  <a:txBody>
                    <a:bodyPr/>
                    <a:p>
                      <a:pPr algn="ctr">
                        <a:buNone/>
                      </a:pPr>
                      <a:r>
                        <a:rPr lang="en-US" altLang="zh-CN" sz="2000"/>
                        <a:t>...</a:t>
                      </a:r>
                      <a:endParaRPr lang="en-US" altLang="zh-CN" sz="2000"/>
                    </a:p>
                  </a:txBody>
                  <a:tcPr/>
                </a:tc>
              </a:tr>
              <a:tr h="381000">
                <a:tc>
                  <a:txBody>
                    <a:bodyPr/>
                    <a:p>
                      <a:pPr algn="ctr">
                        <a:buNone/>
                      </a:pPr>
                      <a:r>
                        <a:rPr lang="en-US" altLang="zh-CN" sz="2000"/>
                        <a:t>255</a:t>
                      </a:r>
                      <a:endParaRPr lang="en-US" altLang="zh-CN" sz="2000"/>
                    </a:p>
                  </a:txBody>
                  <a:tcPr/>
                </a:tc>
                <a:tc>
                  <a:txBody>
                    <a:bodyPr/>
                    <a:p>
                      <a:pPr algn="ctr">
                        <a:buNone/>
                      </a:pPr>
                      <a:r>
                        <a:rPr lang="en-US" altLang="zh-CN" sz="2000"/>
                        <a:t>5</a:t>
                      </a:r>
                      <a:endParaRPr lang="en-US" altLang="zh-CN" sz="2000"/>
                    </a:p>
                  </a:txBody>
                  <a:tcPr/>
                </a:tc>
              </a:tr>
            </a:tbl>
          </a:graphicData>
        </a:graphic>
      </p:graphicFrame>
      <p:pic>
        <p:nvPicPr>
          <p:cNvPr id="7" name="图片 6"/>
          <p:cNvPicPr>
            <a:picLocks noChangeAspect="1"/>
          </p:cNvPicPr>
          <p:nvPr/>
        </p:nvPicPr>
        <p:blipFill>
          <a:blip r:embed="rId2"/>
          <a:stretch>
            <a:fillRect/>
          </a:stretch>
        </p:blipFill>
        <p:spPr>
          <a:xfrm>
            <a:off x="6631940" y="5535930"/>
            <a:ext cx="4625975" cy="952500"/>
          </a:xfrm>
          <a:prstGeom prst="rect">
            <a:avLst/>
          </a:prstGeom>
        </p:spPr>
      </p:pic>
    </p:spTree>
  </p:cSld>
  <p:clrMapOvr>
    <a:masterClrMapping/>
  </p:clrMapOvr>
</p:sld>
</file>

<file path=ppt/tags/tag1.xml><?xml version="1.0" encoding="utf-8"?>
<p:tagLst xmlns:p="http://schemas.openxmlformats.org/presentationml/2006/main">
  <p:tag name="KSO_WM_UNIT_TABLE_BEAUTIFY" val="smartTable{16328617-fdbc-49d8-8f33-d93c6edbef56}"/>
</p:tagLst>
</file>

<file path=ppt/tags/tag2.xml><?xml version="1.0" encoding="utf-8"?>
<p:tagLst xmlns:p="http://schemas.openxmlformats.org/presentationml/2006/main">
  <p:tag name="KSO_WM_UNIT_TABLE_BEAUTIFY" val="{b9b7d4d5-0343-4a2f-9568-b6dc27028c8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902</Words>
  <Application>WPS 演示</Application>
  <PresentationFormat>宽屏</PresentationFormat>
  <Paragraphs>107</Paragraphs>
  <Slides>14</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方正华隶简体</vt:lpstr>
      <vt:lpstr>隶书</vt:lpstr>
      <vt:lpstr>微软雅黑</vt:lpstr>
      <vt:lpstr>Wingdings</vt:lpstr>
      <vt:lpstr>Calibri</vt:lpstr>
      <vt:lpstr>等线</vt:lpstr>
      <vt:lpstr>Arial Unicode MS</vt:lpstr>
      <vt:lpstr>等线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课后小结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SoFun Young</dc:creator>
  <cp:lastModifiedBy>lhd</cp:lastModifiedBy>
  <cp:revision>95</cp:revision>
  <dcterms:created xsi:type="dcterms:W3CDTF">2017-08-24T03:33:00Z</dcterms:created>
  <dcterms:modified xsi:type="dcterms:W3CDTF">2020-07-20T09:36:50Z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