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7" r:id="rId3"/>
    <p:sldId id="378" r:id="rId4"/>
    <p:sldId id="379" r:id="rId5"/>
    <p:sldId id="373" r:id="rId6"/>
    <p:sldId id="372" r:id="rId7"/>
    <p:sldId id="376" r:id="rId8"/>
    <p:sldId id="380" r:id="rId9"/>
    <p:sldId id="381" r:id="rId10"/>
    <p:sldId id="388" r:id="rId11"/>
    <p:sldId id="374" r:id="rId12"/>
    <p:sldId id="377" r:id="rId13"/>
    <p:sldId id="390" r:id="rId14"/>
    <p:sldId id="38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6"/>
          <p:cNvSpPr>
            <a:spLocks noChangeArrowheads="1"/>
          </p:cNvSpPr>
          <p:nvPr userDrawn="1"/>
        </p:nvSpPr>
        <p:spPr bwMode="auto">
          <a:xfrm>
            <a:off x="10198735" y="182880"/>
            <a:ext cx="18732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方正华隶简体" panose="03000509000000000000" charset="-122"/>
                <a:ea typeface="方正华隶简体" panose="03000509000000000000" charset="-122"/>
                <a:sym typeface="微软雅黑" panose="020B0503020204020204" charset="-122"/>
              </a:rPr>
              <a:t>情境导入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华隶简体" panose="03000509000000000000" charset="-122"/>
              <a:ea typeface="方正华隶简体" panose="03000509000000000000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10160" y="3053715"/>
            <a:ext cx="3856990" cy="37877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object 6"/>
          <p:cNvSpPr txBox="1">
            <a:spLocks noGrp="1"/>
          </p:cNvSpPr>
          <p:nvPr/>
        </p:nvSpPr>
        <p:spPr>
          <a:xfrm>
            <a:off x="3846830" y="2247900"/>
            <a:ext cx="689800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Arduino </a:t>
            </a: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UNO</a:t>
            </a:r>
            <a:endParaRPr lang="en-US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                 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---</a:t>
            </a:r>
            <a:r>
              <a:rPr lang="zh-CN" altLang="en-US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呼吸灯</a:t>
            </a:r>
            <a:endParaRPr lang="zh-CN" altLang="en-US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>
            <a:off x="472440" y="1119505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 2"/>
          <p:cNvSpPr/>
          <p:nvPr/>
        </p:nvSpPr>
        <p:spPr bwMode="auto">
          <a:xfrm rot="10800000" flipH="1">
            <a:off x="8727440" y="3076575"/>
            <a:ext cx="224790" cy="145478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 2"/>
          <p:cNvSpPr/>
          <p:nvPr/>
        </p:nvSpPr>
        <p:spPr bwMode="auto">
          <a:xfrm rot="10800000" flipH="1">
            <a:off x="8727440" y="4948555"/>
            <a:ext cx="224790" cy="142049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45625" y="3237865"/>
            <a:ext cx="1602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渐亮</a:t>
            </a: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9445625" y="5474335"/>
            <a:ext cx="1602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渐暗</a:t>
            </a:r>
            <a:endParaRPr lang="zh-CN" altLang="en-US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5675" y="1119505"/>
            <a:ext cx="5048250" cy="5581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54455" y="1045845"/>
            <a:ext cx="963612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ym typeface="+mn-ea"/>
              </a:rPr>
              <a:t>   </a:t>
            </a:r>
            <a:r>
              <a:rPr lang="en-US" altLang="zh-CN" sz="2000" b="1">
                <a:sym typeface="+mn-ea"/>
              </a:rPr>
              <a:t>   </a:t>
            </a:r>
            <a:r>
              <a:rPr lang="zh-CN" altLang="en-US" sz="2000" b="1">
                <a:sym typeface="+mn-ea"/>
              </a:rPr>
              <a:t>尝试调整电位器的旋钮你发现了什么？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r>
              <a:rPr lang="zh-CN" altLang="en-US" sz="2000">
                <a:sym typeface="+mn-ea"/>
              </a:rPr>
              <a:t>      可以观察到亮度变化的频率在发生变化。调整电位器的旋钮时，电位器端口的返回值也在不断变化，从</a:t>
            </a:r>
            <a:r>
              <a:rPr lang="en-US" altLang="zh-CN" sz="2000">
                <a:sym typeface="+mn-ea"/>
              </a:rPr>
              <a:t>0~1023</a:t>
            </a:r>
            <a:r>
              <a:rPr lang="zh-CN" altLang="en-US" sz="2000">
                <a:sym typeface="+mn-ea"/>
              </a:rPr>
              <a:t>之间逐渐增大或者减小，</a:t>
            </a:r>
            <a:r>
              <a:rPr lang="en-US" altLang="zh-CN" sz="2000">
                <a:sym typeface="+mn-ea"/>
              </a:rPr>
              <a:t>LED</a:t>
            </a:r>
            <a:r>
              <a:rPr lang="zh-CN" altLang="en-US" sz="2000">
                <a:sym typeface="+mn-ea"/>
              </a:rPr>
              <a:t>灯的延时逐渐在增大或者减小，故而亮度的频率不断变化。</a:t>
            </a:r>
            <a:endParaRPr lang="zh-CN" altLang="en-US" sz="20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260" y="1535430"/>
            <a:ext cx="5704840" cy="4011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515" y="3168015"/>
            <a:ext cx="4873625" cy="7467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83425" y="2954655"/>
            <a:ext cx="5044440" cy="1174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89355" y="943610"/>
            <a:ext cx="965009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  </a:t>
            </a:r>
            <a:r>
              <a:rPr lang="en-US" altLang="zh-CN" sz="2000" b="1"/>
              <a:t> </a:t>
            </a:r>
            <a:r>
              <a:rPr lang="zh-CN" altLang="en-US" sz="2000" b="1"/>
              <a:t>调整电位器，可以观察到亮度的变化频率发生变化，但应注意，电位器调整后，</a:t>
            </a:r>
            <a:r>
              <a:rPr lang="en-US" altLang="zh-CN" sz="2000" b="1"/>
              <a:t>LED</a:t>
            </a:r>
            <a:r>
              <a:rPr lang="zh-CN" altLang="en-US" sz="2000" b="1"/>
              <a:t>灯变化的频率是不是马上发生变化的？为什么？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      仔细观察程序，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8770" y="1637030"/>
            <a:ext cx="6273800" cy="4411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03270" y="6145530"/>
            <a:ext cx="6452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ym typeface="+mn-ea"/>
              </a:rPr>
              <a:t>电位器的赋值是在每一次全部循环之后，所以会有延迟。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07827" y="2500207"/>
            <a:ext cx="10363200" cy="1969347"/>
          </a:xfrm>
        </p:spPr>
        <p:txBody>
          <a:bodyPr/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9144000" y="5255260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508462" y="2509732"/>
            <a:ext cx="10363200" cy="196934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 2050"/>
          <p:cNvSpPr/>
          <p:nvPr/>
        </p:nvSpPr>
        <p:spPr bwMode="auto">
          <a:xfrm>
            <a:off x="9144635" y="5264785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14095" y="1437640"/>
            <a:ext cx="65417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   </a:t>
            </a:r>
            <a:r>
              <a:rPr lang="zh-CN" altLang="en-US" sz="2000"/>
              <a:t>你有没有留意过，当手机里有未处理的通知时，比如未接来电、未查收到的短信等，手机上就有个提示灯从明到暗地变换，像呼吸灯那样有节奏，起到一个提醒的作用，这个灯就是我们常说的呼吸灯。</a:t>
            </a:r>
            <a:endParaRPr lang="zh-CN" altLang="en-US" sz="20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3453765"/>
            <a:ext cx="3657600" cy="2682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" y="3404235"/>
            <a:ext cx="4953635" cy="2781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5" y="836930"/>
            <a:ext cx="3287395" cy="5845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4595" y="4062730"/>
            <a:ext cx="4267835" cy="239268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" y="2956560"/>
            <a:ext cx="5563235" cy="35890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0" y="1125855"/>
            <a:ext cx="3406140" cy="26822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8640" y="1186180"/>
            <a:ext cx="65525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   </a:t>
            </a:r>
            <a:r>
              <a:rPr lang="zh-CN" altLang="en-US" sz="2000"/>
              <a:t>呼吸灯是指灯光在微电脑的控制之下完成由亮到暗的逐渐变化，感觉好像是人在呼吸。其广泛应用于手机之上，并成为各大品牌新款手机的卖点之一，起到一个通知提醒的作用。</a:t>
            </a:r>
            <a:endParaRPr lang="zh-CN" alt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531495" y="1069340"/>
            <a:ext cx="6368415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项目四：呼吸灯的制作</a:t>
            </a:r>
            <a:endParaRPr lang="zh-CN" altLang="en-US" sz="2400">
              <a:solidFill>
                <a:srgbClr val="E6686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3194050" y="2372360"/>
            <a:ext cx="1763395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/>
              <a:t>所需器件：</a:t>
            </a:r>
            <a:endParaRPr lang="zh-CN" altLang="en-US" sz="2400"/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4388485" y="3163570"/>
            <a:ext cx="4052570" cy="1846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anose="05000000000000000000" charset="0"/>
              <a:buNone/>
            </a:pPr>
            <a:endParaRPr lang="en-US" altLang="zh-CN" sz="240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>
                <a:sym typeface="+mn-ea"/>
              </a:rPr>
              <a:t>LED</a:t>
            </a:r>
            <a:r>
              <a:rPr lang="zh-CN" altLang="en-US" sz="2400">
                <a:sym typeface="+mn-ea"/>
              </a:rPr>
              <a:t>灯</a:t>
            </a:r>
            <a:r>
              <a:rPr lang="zh-CN" sz="2400">
                <a:sym typeface="+mn-ea"/>
              </a:rPr>
              <a:t>模块</a:t>
            </a:r>
            <a:r>
              <a:rPr lang="en-US" altLang="zh-CN" sz="2400">
                <a:sym typeface="+mn-ea"/>
              </a:rPr>
              <a:t>*1</a:t>
            </a:r>
            <a:endParaRPr lang="en-US" altLang="zh-CN" sz="240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>
                <a:sym typeface="+mn-ea"/>
              </a:rPr>
              <a:t>电位器模块</a:t>
            </a:r>
            <a:r>
              <a:rPr lang="en-US" altLang="zh-CN" sz="2400">
                <a:sym typeface="+mn-ea"/>
              </a:rPr>
              <a:t>*1</a:t>
            </a:r>
            <a:endParaRPr lang="en-US" altLang="zh-CN" sz="240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400"/>
              <a:t>3P</a:t>
            </a:r>
            <a:r>
              <a:rPr lang="zh-CN" altLang="en-US" sz="2400"/>
              <a:t>数据线</a:t>
            </a:r>
            <a:r>
              <a:rPr lang="en-US" altLang="zh-CN" sz="2400"/>
              <a:t>*2</a:t>
            </a:r>
            <a:endParaRPr lang="en-US" altLang="zh-CN" sz="2400"/>
          </a:p>
          <a:p>
            <a:pPr indent="0">
              <a:buFont typeface="Wingdings" panose="05000000000000000000" charset="0"/>
              <a:buNone/>
            </a:pPr>
            <a:endParaRPr lang="zh-CN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8945" y="1635760"/>
            <a:ext cx="3206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电路的搭设：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530860" y="2921635"/>
            <a:ext cx="3839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   LED</a:t>
            </a:r>
            <a:r>
              <a:rPr lang="zh-CN" altLang="en-US" sz="2000"/>
              <a:t>灯的</a:t>
            </a:r>
            <a:r>
              <a:rPr lang="en-US" altLang="zh-CN" sz="2000"/>
              <a:t>DI</a:t>
            </a:r>
            <a:r>
              <a:rPr lang="zh-CN" altLang="en-US" sz="2000"/>
              <a:t>引脚和数字引脚</a:t>
            </a:r>
            <a:r>
              <a:rPr lang="en-US" altLang="zh-CN" sz="2000"/>
              <a:t>3</a:t>
            </a:r>
            <a:r>
              <a:rPr lang="zh-CN" altLang="en-US" sz="2000"/>
              <a:t>相连，电位器模块的</a:t>
            </a:r>
            <a:r>
              <a:rPr lang="en-US" altLang="zh-CN" sz="2000"/>
              <a:t>AO</a:t>
            </a:r>
            <a:r>
              <a:rPr lang="zh-CN" altLang="en-US" sz="2000"/>
              <a:t>引脚和模拟引脚</a:t>
            </a:r>
            <a:r>
              <a:rPr lang="en-US" altLang="zh-CN" sz="2000"/>
              <a:t>A0</a:t>
            </a:r>
            <a:r>
              <a:rPr lang="zh-CN" altLang="en-US" sz="2000"/>
              <a:t>相连。</a:t>
            </a:r>
            <a:endParaRPr lang="zh-CN" altLang="en-US" sz="2000"/>
          </a:p>
        </p:txBody>
      </p:sp>
      <p:pic>
        <p:nvPicPr>
          <p:cNvPr id="6" name="图片 5" descr="微信图片_20190416140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8930" y="2096135"/>
            <a:ext cx="5238750" cy="3731895"/>
          </a:xfrm>
          <a:prstGeom prst="rect">
            <a:avLst/>
          </a:prstGeom>
        </p:spPr>
      </p:pic>
      <p:pic>
        <p:nvPicPr>
          <p:cNvPr id="7" name="图片 6" descr="电位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789795" y="4154805"/>
            <a:ext cx="1673225" cy="1673225"/>
          </a:xfrm>
          <a:prstGeom prst="rect">
            <a:avLst/>
          </a:prstGeom>
        </p:spPr>
      </p:pic>
      <p:pic>
        <p:nvPicPr>
          <p:cNvPr id="8" name="图片 7" descr="红色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780270" y="2096135"/>
            <a:ext cx="1682750" cy="1682750"/>
          </a:xfrm>
          <a:prstGeom prst="rect">
            <a:avLst/>
          </a:prstGeom>
        </p:spPr>
      </p:pic>
      <p:cxnSp>
        <p:nvCxnSpPr>
          <p:cNvPr id="10" name="肘形连接符 9"/>
          <p:cNvCxnSpPr/>
          <p:nvPr/>
        </p:nvCxnSpPr>
        <p:spPr>
          <a:xfrm>
            <a:off x="6661785" y="4486275"/>
            <a:ext cx="4113530" cy="962025"/>
          </a:xfrm>
          <a:prstGeom prst="bentConnector3">
            <a:avLst>
              <a:gd name="adj1" fmla="val -3936"/>
            </a:avLst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>
            <a:off x="6670040" y="4657725"/>
            <a:ext cx="3981450" cy="971550"/>
          </a:xfrm>
          <a:prstGeom prst="bentConnector3">
            <a:avLst>
              <a:gd name="adj1" fmla="val -9074"/>
            </a:avLst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>
            <a:off x="6641465" y="4838700"/>
            <a:ext cx="3886200" cy="514350"/>
          </a:xfrm>
          <a:prstGeom prst="bentConnector3">
            <a:avLst>
              <a:gd name="adj1" fmla="val 261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 flipV="1">
            <a:off x="7746365" y="3482975"/>
            <a:ext cx="2809875" cy="384175"/>
          </a:xfrm>
          <a:prstGeom prst="bentConnector3">
            <a:avLst>
              <a:gd name="adj1" fmla="val 99841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 flipV="1">
            <a:off x="7727315" y="3508375"/>
            <a:ext cx="2905125" cy="542925"/>
          </a:xfrm>
          <a:prstGeom prst="bentConnector3">
            <a:avLst>
              <a:gd name="adj1" fmla="val 100502"/>
            </a:avLst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 flipV="1">
            <a:off x="7755890" y="3517900"/>
            <a:ext cx="3000375" cy="733425"/>
          </a:xfrm>
          <a:prstGeom prst="bentConnector3">
            <a:avLst>
              <a:gd name="adj1" fmla="val 99851"/>
            </a:avLst>
          </a:prstGeom>
          <a:ln>
            <a:solidFill>
              <a:schemeClr val="accent4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67435" y="869950"/>
            <a:ext cx="972121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程序运行要求</a:t>
            </a:r>
            <a:endParaRPr lang="zh-CN" altLang="en-US" sz="2000"/>
          </a:p>
          <a:p>
            <a:r>
              <a:rPr lang="zh-CN" altLang="en-US" sz="2000"/>
              <a:t> </a:t>
            </a:r>
            <a:endParaRPr lang="zh-CN" altLang="en-US" sz="2000"/>
          </a:p>
          <a:p>
            <a:r>
              <a:rPr lang="zh-CN" altLang="en-US" sz="2000"/>
              <a:t>      将程序上传到</a:t>
            </a:r>
            <a:r>
              <a:rPr lang="en-US" altLang="zh-CN" sz="2000"/>
              <a:t>UNO</a:t>
            </a:r>
            <a:r>
              <a:rPr lang="zh-CN" altLang="en-US" sz="2000"/>
              <a:t>板后，实现</a:t>
            </a:r>
            <a:r>
              <a:rPr lang="en-US" altLang="zh-CN" sz="2000"/>
              <a:t>ED</a:t>
            </a:r>
            <a:r>
              <a:rPr lang="zh-CN" altLang="en-US" sz="2000"/>
              <a:t>灯的亮度变化类似于人在呼吸一样的效果。</a:t>
            </a:r>
            <a:r>
              <a:rPr lang="en-US" altLang="zh-CN" sz="2000"/>
              <a:t>LED</a:t>
            </a:r>
            <a:r>
              <a:rPr lang="zh-CN" altLang="en-US" sz="2000"/>
              <a:t>灯由暗到亮，由亮到暗。是一个逐渐变化的过程。这个渐变的过程，我们该用什么样的指令去控制？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0" y="2270760"/>
            <a:ext cx="4175125" cy="44342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92165" y="5885180"/>
            <a:ext cx="3067050" cy="7886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63770" y="2699385"/>
            <a:ext cx="1039495" cy="2603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8350" y="4135120"/>
            <a:ext cx="6621780" cy="2506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710" y="4704080"/>
            <a:ext cx="694690" cy="513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725" y="4704080"/>
            <a:ext cx="1008380" cy="513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" y="1188720"/>
            <a:ext cx="6993255" cy="2946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0440" y="4819015"/>
            <a:ext cx="4645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这是一个渐亮的过程还是渐暗的过程？</a:t>
            </a:r>
            <a:endParaRPr lang="zh-CN" altLang="en-US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0135" y="4691380"/>
            <a:ext cx="73914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8450" y="4032885"/>
            <a:ext cx="6621780" cy="2506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785" y="4618355"/>
            <a:ext cx="694690" cy="513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560" y="4592320"/>
            <a:ext cx="908050" cy="564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19240" y="1748790"/>
            <a:ext cx="41408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/>
              <a:t>+     -</a:t>
            </a:r>
            <a:endParaRPr lang="en-US" altLang="zh-CN" sz="9600" b="1"/>
          </a:p>
        </p:txBody>
      </p:sp>
      <p:sp>
        <p:nvSpPr>
          <p:cNvPr id="6" name="文本框 5"/>
          <p:cNvSpPr txBox="1"/>
          <p:nvPr/>
        </p:nvSpPr>
        <p:spPr>
          <a:xfrm>
            <a:off x="825500" y="1370965"/>
            <a:ext cx="6555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LED</a:t>
            </a:r>
            <a:r>
              <a:rPr lang="zh-CN" altLang="en-US" sz="2400" b="1"/>
              <a:t>灯渐暗的过程其实就是参数值递减的过程！</a:t>
            </a:r>
            <a:endParaRPr lang="zh-CN" altLang="en-US" sz="2400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075" y="4592955"/>
            <a:ext cx="853440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6080" y="4044315"/>
            <a:ext cx="6597650" cy="2448560"/>
          </a:xfrm>
          <a:prstGeom prst="rect">
            <a:avLst/>
          </a:prstGeom>
        </p:spPr>
      </p:pic>
      <p:sp>
        <p:nvSpPr>
          <p:cNvPr id="167" name=" 167"/>
          <p:cNvSpPr/>
          <p:nvPr/>
        </p:nvSpPr>
        <p:spPr>
          <a:xfrm>
            <a:off x="8300720" y="5567680"/>
            <a:ext cx="1430020" cy="5308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0190" y="2177415"/>
            <a:ext cx="5391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验证</a:t>
            </a:r>
            <a:r>
              <a:rPr lang="zh-CN" altLang="en-US" sz="2000" b="1">
                <a:sym typeface="+mn-ea"/>
              </a:rPr>
              <a:t>程序</a:t>
            </a:r>
            <a:r>
              <a:rPr lang="zh-CN" altLang="en-US" sz="2000" b="1"/>
              <a:t>并观测</a:t>
            </a:r>
            <a:r>
              <a:rPr lang="en-US" altLang="zh-CN" sz="2000" b="1"/>
              <a:t>LED</a:t>
            </a:r>
            <a:r>
              <a:rPr lang="zh-CN" altLang="en-US" sz="2000" b="1"/>
              <a:t>灯的变化。</a:t>
            </a:r>
            <a:endParaRPr lang="zh-CN" altLang="en-US" sz="2000" b="1"/>
          </a:p>
        </p:txBody>
      </p:sp>
      <p:sp>
        <p:nvSpPr>
          <p:cNvPr id="2050" name=" 2050"/>
          <p:cNvSpPr/>
          <p:nvPr/>
        </p:nvSpPr>
        <p:spPr bwMode="auto">
          <a:xfrm>
            <a:off x="472440" y="1119505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6265" y="4918075"/>
            <a:ext cx="3220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电位器的调节在哪里体现？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080" y="1435735"/>
            <a:ext cx="6490335" cy="27254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56985" y="1479550"/>
            <a:ext cx="998855" cy="4438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6985" y="2494915"/>
            <a:ext cx="998855" cy="4032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ldLvl="0" animBg="1"/>
      <p:bldP spid="5" grpId="0" bldLvl="0" animBg="1"/>
      <p:bldP spid="6" grpId="0" bldLvl="0" animBg="1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WPS 演示</Application>
  <PresentationFormat>宽屏</PresentationFormat>
  <Paragraphs>96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方正华隶简体</vt:lpstr>
      <vt:lpstr>隶书</vt:lpstr>
      <vt:lpstr>微软雅黑</vt:lpstr>
      <vt:lpstr>Wingdings</vt:lpstr>
      <vt:lpstr>Calibri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课后小结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SoFun Young</dc:creator>
  <cp:lastModifiedBy>lhd</cp:lastModifiedBy>
  <cp:revision>79</cp:revision>
  <dcterms:created xsi:type="dcterms:W3CDTF">2017-08-24T03:33:00Z</dcterms:created>
  <dcterms:modified xsi:type="dcterms:W3CDTF">2020-07-21T03:42:51Z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