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10" r:id="rId3"/>
    <p:sldId id="444" r:id="rId4"/>
    <p:sldId id="430" r:id="rId5"/>
    <p:sldId id="431" r:id="rId6"/>
    <p:sldId id="432" r:id="rId7"/>
    <p:sldId id="433" r:id="rId8"/>
    <p:sldId id="339" r:id="rId9"/>
    <p:sldId id="434" r:id="rId10"/>
    <p:sldId id="439" r:id="rId11"/>
    <p:sldId id="336" r:id="rId12"/>
    <p:sldId id="445" r:id="rId13"/>
    <p:sldId id="375" r:id="rId14"/>
    <p:sldId id="446" r:id="rId15"/>
    <p:sldId id="409" r:id="rId16"/>
    <p:sldId id="443" r:id="rId17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864"/>
    <a:srgbClr val="F9F137"/>
    <a:srgbClr val="DC4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87971" autoAdjust="0"/>
  </p:normalViewPr>
  <p:slideViewPr>
    <p:cSldViewPr>
      <p:cViewPr varScale="1">
        <p:scale>
          <a:sx n="99" d="100"/>
          <a:sy n="99" d="100"/>
        </p:scale>
        <p:origin x="811" y="58"/>
      </p:cViewPr>
      <p:guideLst>
        <p:guide orient="horz" pos="2872"/>
        <p:guide pos="22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B70A-FB70-4E7A-9B95-F52267361C9E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4E7A-6BA8-48A8-8C7F-99B79E0D07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4511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7" name="矩形 6"/>
          <p:cNvSpPr/>
          <p:nvPr userDrawn="1"/>
        </p:nvSpPr>
        <p:spPr>
          <a:xfrm>
            <a:off x="0" y="546100"/>
            <a:ext cx="9143365" cy="76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0630"/>
            <a:ext cx="5904865" cy="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504" y="157226"/>
            <a:ext cx="8190991" cy="287020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6722" y="1303020"/>
            <a:ext cx="6210554" cy="2193925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4511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730495"/>
            <a:ext cx="9144000" cy="413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783835"/>
            <a:ext cx="9144000" cy="359410"/>
          </a:xfrm>
          <a:custGeom>
            <a:avLst/>
            <a:gdLst/>
            <a:ahLst/>
            <a:cxnLst/>
            <a:rect l="l" t="t" r="r" b="b"/>
            <a:pathLst>
              <a:path w="9144000" h="359410">
                <a:moveTo>
                  <a:pt x="0" y="359282"/>
                </a:moveTo>
                <a:lnTo>
                  <a:pt x="9144000" y="359282"/>
                </a:lnTo>
                <a:lnTo>
                  <a:pt x="9144000" y="0"/>
                </a:lnTo>
                <a:lnTo>
                  <a:pt x="0" y="0"/>
                </a:lnTo>
                <a:lnTo>
                  <a:pt x="0" y="359282"/>
                </a:lnTo>
                <a:close/>
              </a:path>
            </a:pathLst>
          </a:custGeom>
          <a:solidFill>
            <a:srgbClr val="2D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13004" y="4760975"/>
            <a:ext cx="2014727" cy="38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98120" y="4783835"/>
            <a:ext cx="355092" cy="355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04800" y="268224"/>
            <a:ext cx="48895" cy="153670"/>
          </a:xfrm>
          <a:custGeom>
            <a:avLst/>
            <a:gdLst/>
            <a:ahLst/>
            <a:cxnLst/>
            <a:rect l="l" t="t" r="r" b="b"/>
            <a:pathLst>
              <a:path w="48895" h="153670">
                <a:moveTo>
                  <a:pt x="0" y="153542"/>
                </a:moveTo>
                <a:lnTo>
                  <a:pt x="48768" y="153542"/>
                </a:lnTo>
                <a:lnTo>
                  <a:pt x="48768" y="0"/>
                </a:lnTo>
                <a:lnTo>
                  <a:pt x="0" y="0"/>
                </a:lnTo>
                <a:lnTo>
                  <a:pt x="0" y="153542"/>
                </a:lnTo>
                <a:close/>
              </a:path>
            </a:pathLst>
          </a:custGeom>
          <a:solidFill>
            <a:srgbClr val="1FA1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504" y="157226"/>
            <a:ext cx="8190991" cy="287020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4511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504" y="157226"/>
            <a:ext cx="8190991" cy="287020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4511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2D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38327" y="417576"/>
            <a:ext cx="3349752" cy="1595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4511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00B6C81A-F6A9-4CBC-A29B-9661F01A34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10920" y="4883455"/>
            <a:ext cx="1562735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D7066A27-D603-4315-B5FA-EC9732D0A497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" y="4646295"/>
            <a:ext cx="9154795" cy="80963"/>
            <a:chOff x="0" y="9643"/>
            <a:chExt cx="14417" cy="170"/>
          </a:xfrm>
        </p:grpSpPr>
        <p:sp>
          <p:nvSpPr>
            <p:cNvPr id="17" name="矩形 8"/>
            <p:cNvSpPr>
              <a:spLocks noChangeArrowheads="1"/>
            </p:cNvSpPr>
            <p:nvPr/>
          </p:nvSpPr>
          <p:spPr bwMode="auto">
            <a:xfrm>
              <a:off x="0" y="9643"/>
              <a:ext cx="5103" cy="170"/>
            </a:xfrm>
            <a:prstGeom prst="rect">
              <a:avLst/>
            </a:prstGeom>
            <a:solidFill>
              <a:srgbClr val="FFC000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9"/>
            <p:cNvSpPr>
              <a:spLocks noChangeArrowheads="1"/>
            </p:cNvSpPr>
            <p:nvPr/>
          </p:nvSpPr>
          <p:spPr bwMode="auto">
            <a:xfrm>
              <a:off x="4658" y="9643"/>
              <a:ext cx="5102" cy="170"/>
            </a:xfrm>
            <a:prstGeom prst="rect">
              <a:avLst/>
            </a:prstGeom>
            <a:solidFill>
              <a:srgbClr val="0099FF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矩形 10"/>
            <p:cNvSpPr>
              <a:spLocks noChangeArrowheads="1"/>
            </p:cNvSpPr>
            <p:nvPr/>
          </p:nvSpPr>
          <p:spPr bwMode="auto">
            <a:xfrm>
              <a:off x="9315" y="9643"/>
              <a:ext cx="5103" cy="170"/>
            </a:xfrm>
            <a:prstGeom prst="rect">
              <a:avLst/>
            </a:prstGeom>
            <a:solidFill>
              <a:srgbClr val="FF9999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8093710" y="4852987"/>
            <a:ext cx="665480" cy="149543"/>
            <a:chOff x="11868" y="10028"/>
            <a:chExt cx="1476" cy="442"/>
          </a:xfrm>
        </p:grpSpPr>
        <p:sp>
          <p:nvSpPr>
            <p:cNvPr id="21" name="L 形 20">
              <a:hlinkClick r:id="" action="ppaction://hlinkshowjump?jump=previousslide"/>
            </p:cNvPr>
            <p:cNvSpPr/>
            <p:nvPr/>
          </p:nvSpPr>
          <p:spPr>
            <a:xfrm rot="2682828">
              <a:off x="11868" y="10028"/>
              <a:ext cx="443" cy="443"/>
            </a:xfrm>
            <a:prstGeom prst="corner">
              <a:avLst>
                <a:gd name="adj1" fmla="val 6358"/>
                <a:gd name="adj2" fmla="val 7205"/>
              </a:avLst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L 形 21">
              <a:hlinkClick r:id="" action="ppaction://hlinkshowjump?jump=nextslide"/>
            </p:cNvPr>
            <p:cNvSpPr/>
            <p:nvPr/>
          </p:nvSpPr>
          <p:spPr>
            <a:xfrm rot="18917172" flipH="1">
              <a:off x="12902" y="10028"/>
              <a:ext cx="443" cy="443"/>
            </a:xfrm>
            <a:prstGeom prst="corner">
              <a:avLst>
                <a:gd name="adj1" fmla="val 6358"/>
                <a:gd name="adj2" fmla="val 7205"/>
              </a:avLst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0920" y="4883455"/>
            <a:ext cx="156273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6877-D01F-4890-B180-CA0E8835968D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7620" y="2290286"/>
            <a:ext cx="2892743" cy="28408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3" name="object 6"/>
          <p:cNvSpPr txBox="1">
            <a:spLocks noGrp="1"/>
          </p:cNvSpPr>
          <p:nvPr/>
        </p:nvSpPr>
        <p:spPr>
          <a:xfrm>
            <a:off x="4310380" y="2468245"/>
            <a:ext cx="176911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zh-CN" altLang="en-US" sz="2400" dirty="0">
                <a:solidFill>
                  <a:schemeClr val="bg1"/>
                </a:solidFill>
                <a:ea typeface="微软雅黑" panose="020B0503020204020204" charset="-122"/>
              </a:rPr>
              <a:t>炫彩流水灯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object 6"/>
          <p:cNvSpPr txBox="1">
            <a:spLocks noGrp="1"/>
          </p:cNvSpPr>
          <p:nvPr/>
        </p:nvSpPr>
        <p:spPr>
          <a:xfrm>
            <a:off x="1487170" y="1833245"/>
            <a:ext cx="721804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串并联电路搭建</a:t>
            </a:r>
            <a:endParaRPr lang="zh-CN" altLang="en-US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7439025" y="123190"/>
            <a:ext cx="95250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微软雅黑" panose="020B0503020204020204" charset="-122"/>
              </a:rPr>
              <a:t>项目搭建</a:t>
            </a:r>
            <a:endParaRPr lang="zh-CN" altLang="en-US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2" name="副标题 1"/>
          <p:cNvSpPr/>
          <p:nvPr>
            <p:ph type="subTitle" idx="4"/>
          </p:nvPr>
        </p:nvSpPr>
        <p:spPr>
          <a:xfrm>
            <a:off x="92710" y="996315"/>
            <a:ext cx="6400800" cy="368935"/>
          </a:xfrm>
        </p:spPr>
        <p:txBody>
          <a:bodyPr/>
          <a:p>
            <a:r>
              <a:rPr lang="zh-CN" altLang="en-US" sz="2400"/>
              <a:t>电路搭设：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7343775" y="3248660"/>
            <a:ext cx="1571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注意！</a:t>
            </a:r>
            <a:r>
              <a:rPr lang="en-US" altLang="zh-CN">
                <a:solidFill>
                  <a:srgbClr val="FFC000"/>
                </a:solidFill>
              </a:rPr>
              <a:t>LED</a:t>
            </a:r>
            <a:r>
              <a:rPr lang="zh-CN" altLang="en-US">
                <a:solidFill>
                  <a:srgbClr val="FFC000"/>
                </a:solidFill>
              </a:rPr>
              <a:t>灯必须与电阻串联在一起，一同接入电路中。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070" y="3096260"/>
            <a:ext cx="1781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红线接电源</a:t>
            </a:r>
            <a:r>
              <a:rPr lang="zh-CN" altLang="en-US">
                <a:solidFill>
                  <a:srgbClr val="FFC000"/>
                </a:solidFill>
              </a:rPr>
              <a:t>，</a:t>
            </a:r>
            <a:r>
              <a:rPr lang="zh-CN" altLang="en-US">
                <a:solidFill>
                  <a:schemeClr val="tx1"/>
                </a:solidFill>
              </a:rPr>
              <a:t>黑线接地</a:t>
            </a:r>
            <a:r>
              <a:rPr lang="zh-CN" altLang="en-US">
                <a:solidFill>
                  <a:srgbClr val="FFC000"/>
                </a:solidFill>
              </a:rPr>
              <a:t>，方便排查电路！</a:t>
            </a:r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2245" y="677545"/>
            <a:ext cx="4257675" cy="4200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2"/>
          <p:cNvSpPr>
            <a:spLocks noGrp="1"/>
          </p:cNvSpPr>
          <p:nvPr/>
        </p:nvSpPr>
        <p:spPr>
          <a:xfrm>
            <a:off x="128270" y="2737485"/>
            <a:ext cx="6732270" cy="221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E66864"/>
                </a:solidFill>
              </a:rPr>
              <a:t>串联电路运行：</a:t>
            </a:r>
            <a:endParaRPr lang="zh-CN" altLang="en-US" b="1">
              <a:solidFill>
                <a:srgbClr val="E66864"/>
              </a:solidFill>
            </a:endParaRPr>
          </a:p>
          <a:p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电路检查无误，将</a:t>
            </a:r>
            <a:r>
              <a:rPr lang="en-US" altLang="zh-CN"/>
              <a:t>Arduino UNO</a:t>
            </a:r>
            <a:r>
              <a:rPr lang="zh-CN" altLang="en-US"/>
              <a:t>主控板通过</a:t>
            </a:r>
            <a:r>
              <a:rPr lang="en-US" altLang="zh-CN"/>
              <a:t>USB</a:t>
            </a:r>
            <a:r>
              <a:rPr lang="zh-CN" altLang="en-US"/>
              <a:t>线与计算机相连。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只有当两个按键同时按下，</a:t>
            </a:r>
            <a:r>
              <a:rPr lang="en-US" altLang="zh-CN"/>
              <a:t>LED</a:t>
            </a:r>
            <a:r>
              <a:rPr lang="zh-CN" altLang="en-US"/>
              <a:t>点亮。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两个按键处于串联状态，串联电路中任何一个元件断开，电路都处于断开状态。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串联电路中，流经每个原器件的电流大小是相同的。</a:t>
            </a:r>
            <a:endParaRPr lang="zh-CN" altLang="en-US"/>
          </a:p>
          <a:p>
            <a:endParaRPr lang="en-US" altLang="zh-CN"/>
          </a:p>
        </p:txBody>
      </p:sp>
      <p:sp>
        <p:nvSpPr>
          <p:cNvPr id="2050" name=" 2050"/>
          <p:cNvSpPr/>
          <p:nvPr/>
        </p:nvSpPr>
        <p:spPr bwMode="auto">
          <a:xfrm>
            <a:off x="1316355" y="742315"/>
            <a:ext cx="3960495" cy="232727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3535" y="683895"/>
            <a:ext cx="2419350" cy="2731770"/>
          </a:xfrm>
          <a:prstGeom prst="rect">
            <a:avLst/>
          </a:prstGeom>
        </p:spPr>
      </p:pic>
      <p:pic>
        <p:nvPicPr>
          <p:cNvPr id="2" name="图片 1" descr="微信图片_20190416140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028700"/>
            <a:ext cx="1715135" cy="1222375"/>
          </a:xfrm>
          <a:prstGeom prst="rect">
            <a:avLst/>
          </a:prstGeom>
        </p:spPr>
      </p:pic>
      <p:pic>
        <p:nvPicPr>
          <p:cNvPr id="3" name="图片 2" descr="数据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1028700"/>
            <a:ext cx="1221105" cy="1221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287780" y="909320"/>
            <a:ext cx="475107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E66864"/>
                </a:solidFill>
              </a:rPr>
              <a:t>项目二：搭建第一个电路</a:t>
            </a:r>
            <a:r>
              <a:rPr lang="en-US" altLang="zh-CN">
                <a:solidFill>
                  <a:srgbClr val="E66864"/>
                </a:solidFill>
              </a:rPr>
              <a:t>--</a:t>
            </a:r>
            <a:r>
              <a:rPr lang="zh-CN" altLang="en-US">
                <a:solidFill>
                  <a:srgbClr val="E66864"/>
                </a:solidFill>
              </a:rPr>
              <a:t>并联电路</a:t>
            </a:r>
            <a:endParaRPr lang="zh-CN" altLang="en-US">
              <a:solidFill>
                <a:srgbClr val="E66864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960755" y="2085975"/>
            <a:ext cx="121285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/>
              <a:t>所需器件：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/>
        </p:nvSpPr>
        <p:spPr>
          <a:xfrm>
            <a:off x="1976755" y="2540635"/>
            <a:ext cx="2120900" cy="110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按键开关</a:t>
            </a:r>
            <a:r>
              <a:rPr lang="en-US" altLang="zh-CN"/>
              <a:t>*2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LED</a:t>
            </a:r>
            <a:r>
              <a:rPr lang="zh-CN" altLang="en-US"/>
              <a:t>灯</a:t>
            </a:r>
            <a:r>
              <a:rPr lang="en-US" altLang="zh-CN">
                <a:sym typeface="+mn-ea"/>
              </a:rPr>
              <a:t>*1</a:t>
            </a: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220Ω</a:t>
            </a:r>
            <a:r>
              <a:rPr lang="zh-CN" altLang="en-US"/>
              <a:t>电阻</a:t>
            </a:r>
            <a:r>
              <a:rPr lang="en-US" altLang="zh-CN"/>
              <a:t>*1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杜邦线 若干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7439025" y="123190"/>
            <a:ext cx="95250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微软雅黑" panose="020B0503020204020204" charset="-122"/>
              </a:rPr>
              <a:t>项目搭建</a:t>
            </a:r>
            <a:endParaRPr lang="zh-CN" altLang="en-US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4610" y="1016000"/>
            <a:ext cx="3891915" cy="3902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2"/>
          <p:cNvSpPr>
            <a:spLocks noGrp="1"/>
          </p:cNvSpPr>
          <p:nvPr/>
        </p:nvSpPr>
        <p:spPr>
          <a:xfrm>
            <a:off x="287020" y="2568575"/>
            <a:ext cx="6732270" cy="221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E66864"/>
                </a:solidFill>
              </a:rPr>
              <a:t>并联电路运行：</a:t>
            </a:r>
            <a:endParaRPr lang="zh-CN" altLang="en-US" b="1">
              <a:solidFill>
                <a:srgbClr val="E66864"/>
              </a:solidFill>
            </a:endParaRPr>
          </a:p>
          <a:p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将</a:t>
            </a:r>
            <a:r>
              <a:rPr lang="en-US" altLang="zh-CN"/>
              <a:t>Arduino UNO</a:t>
            </a:r>
            <a:r>
              <a:rPr lang="zh-CN" altLang="en-US"/>
              <a:t>主控板通过</a:t>
            </a:r>
            <a:r>
              <a:rPr lang="en-US" altLang="zh-CN"/>
              <a:t>USB</a:t>
            </a:r>
            <a:r>
              <a:rPr lang="zh-CN" altLang="en-US"/>
              <a:t>线与计算机相连。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在两个按键开关中，当按下其中一个时，</a:t>
            </a:r>
            <a:r>
              <a:rPr lang="en-US" altLang="zh-CN"/>
              <a:t>LED</a:t>
            </a:r>
            <a:r>
              <a:rPr lang="zh-CN" altLang="en-US"/>
              <a:t>点亮。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在电路中，两个按键并联连接在电路中，在并联电路中，当并联的元器件有一个处于闭合状态时，整个电路处于闭合状态。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并联电路中，电路两端的电压是相同的。</a:t>
            </a:r>
            <a:endParaRPr lang="zh-CN" altLang="en-US"/>
          </a:p>
          <a:p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545" y="764540"/>
            <a:ext cx="2611755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766445" y="1233805"/>
            <a:ext cx="790575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tx1"/>
                </a:solidFill>
                <a:sym typeface="+mn-ea"/>
              </a:rPr>
              <a:t>     </a:t>
            </a:r>
            <a:r>
              <a:rPr lang="zh-CN" sz="2400">
                <a:solidFill>
                  <a:schemeClr val="tx1"/>
                </a:solidFill>
                <a:sym typeface="+mn-ea"/>
              </a:rPr>
              <a:t>刚才搭建的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两个项目</a:t>
            </a:r>
            <a:r>
              <a:rPr lang="zh-CN" sz="2400">
                <a:solidFill>
                  <a:schemeClr val="tx1"/>
                </a:solidFill>
                <a:sym typeface="+mn-ea"/>
              </a:rPr>
              <a:t>串联和并联电路中，使用了哪些电子元器件？</a:t>
            </a:r>
            <a:endParaRPr lang="zh-CN" sz="2400">
              <a:solidFill>
                <a:schemeClr val="tx1"/>
              </a:solidFill>
              <a:sym typeface="+mn-ea"/>
            </a:endParaRPr>
          </a:p>
          <a:p>
            <a:pPr algn="l"/>
            <a:endParaRPr lang="zh-CN" sz="240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zh-CN" sz="240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zh-CN" sz="240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zh-CN" sz="240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zh-CN" sz="240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sym typeface="+mn-ea"/>
              </a:rPr>
              <a:t>Arduino UNO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主控板在整个电路中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仅作为电源使用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5875" y="2413635"/>
            <a:ext cx="1714500" cy="853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360" y="2070735"/>
            <a:ext cx="1379220" cy="1363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54480" y="1457325"/>
            <a:ext cx="1021080" cy="2933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80" y="2074545"/>
            <a:ext cx="1379220" cy="1363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62100" y="1461135"/>
            <a:ext cx="102108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870" y="1875155"/>
            <a:ext cx="7772400" cy="1477010"/>
          </a:xfrm>
        </p:spPr>
        <p:txBody>
          <a:bodyPr/>
          <a:p>
            <a:r>
              <a:rPr lang="zh-CN" altLang="en-US" sz="96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96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6858000" y="3941445"/>
            <a:ext cx="1600200" cy="1109980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21535" y="4112260"/>
            <a:ext cx="4030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</a:rPr>
              <a:t>Thank you !</a:t>
            </a:r>
            <a:endParaRPr lang="en-US" altLang="zh-CN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04800" y="330754"/>
            <a:ext cx="2438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2200" y="2383790"/>
            <a:ext cx="3868420" cy="2577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430" y="277495"/>
            <a:ext cx="3235325" cy="2028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0980" y="1121410"/>
            <a:ext cx="38481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当我们在大街上，处处都可以见到的</a:t>
            </a: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LED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广告牌，它们里的灯是一个一个亮或者一个一个依次变暗，有的同学可能想到的是用很多开关一个一个操作，到底是不是这样控制的呢？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8578"/>
          <a:stretch>
            <a:fillRect/>
          </a:stretch>
        </p:blipFill>
        <p:spPr>
          <a:xfrm>
            <a:off x="2221865" y="3505835"/>
            <a:ext cx="1976120" cy="1355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345" y="1905635"/>
            <a:ext cx="3627120" cy="2287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870" y="2060575"/>
            <a:ext cx="3540125" cy="22879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1345" y="983615"/>
            <a:ext cx="61258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生活中电路的串并联电路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28800" y="868045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生活中电路的串并联电路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260" y="1518920"/>
            <a:ext cx="2314575" cy="323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60" y="1797050"/>
            <a:ext cx="2537460" cy="2537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4765" y="749935"/>
            <a:ext cx="2883535" cy="20396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16200000">
            <a:off x="6418580" y="2694305"/>
            <a:ext cx="4614545" cy="4603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p>
            <a:r>
              <a:rPr lang="zh-CN" altLang="en-US" sz="2400" b="1"/>
              <a:t>电器依次连接</a:t>
            </a:r>
            <a:endParaRPr lang="zh-CN" altLang="en-US" sz="2400" b="1"/>
          </a:p>
          <a:p>
            <a:r>
              <a:rPr lang="zh-CN" altLang="en-US" sz="2400" b="1"/>
              <a:t>，没有分支点。</a:t>
            </a:r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749935"/>
            <a:ext cx="2870200" cy="2038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2915285"/>
            <a:ext cx="2912110" cy="20567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2915285"/>
            <a:ext cx="2870200" cy="20561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1615" y="1099185"/>
            <a:ext cx="1149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串</a:t>
            </a:r>
            <a:endParaRPr lang="zh-CN" altLang="en-US" sz="360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  <a:p>
            <a:r>
              <a:rPr lang="zh-CN" altLang="en-US" sz="36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联</a:t>
            </a:r>
            <a:endParaRPr lang="zh-CN" altLang="en-US" sz="360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4475" y="3027045"/>
            <a:ext cx="2374265" cy="1762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0" y="2973070"/>
            <a:ext cx="2272030" cy="17633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1006475"/>
            <a:ext cx="2374265" cy="1762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540" y="1113155"/>
            <a:ext cx="2272030" cy="1763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98740" y="1213485"/>
            <a:ext cx="1441450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r>
              <a:rPr lang="zh-CN" altLang="en-US" sz="2400" b="1"/>
              <a:t>各元器件并列连接在电路的两点间。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221615" y="1099185"/>
            <a:ext cx="1149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并</a:t>
            </a:r>
            <a:endParaRPr lang="zh-CN" altLang="en-US" sz="360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  <a:p>
            <a:r>
              <a:rPr lang="zh-CN" altLang="en-US" sz="36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联</a:t>
            </a:r>
            <a:endParaRPr lang="zh-CN" altLang="en-US" sz="360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1680" y="1611630"/>
            <a:ext cx="1663700" cy="368935"/>
          </a:xfrm>
        </p:spPr>
        <p:txBody>
          <a:bodyPr wrap="square"/>
          <a:p>
            <a:r>
              <a:rPr lang="zh-CN" altLang="en-US" sz="2400"/>
              <a:t>所需器件：</a:t>
            </a:r>
            <a:endParaRPr lang="zh-CN" altLang="en-US" sz="2400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3086100" y="2165350"/>
            <a:ext cx="3216275" cy="1969770"/>
          </a:xfrm>
        </p:spPr>
        <p:txBody>
          <a:bodyPr wrap="square"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3200"/>
              <a:t>按键开关</a:t>
            </a:r>
            <a:r>
              <a:rPr lang="en-US" altLang="zh-CN" sz="3200"/>
              <a:t>*2</a:t>
            </a:r>
            <a:endParaRPr lang="zh-CN" altLang="en-US" sz="32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3200"/>
              <a:t>LED</a:t>
            </a:r>
            <a:r>
              <a:rPr lang="zh-CN" altLang="en-US" sz="3200"/>
              <a:t>灯</a:t>
            </a:r>
            <a:r>
              <a:rPr lang="en-US" altLang="zh-CN" sz="3200">
                <a:sym typeface="+mn-ea"/>
              </a:rPr>
              <a:t>*1</a:t>
            </a:r>
            <a:endParaRPr lang="en-US" altLang="zh-CN" sz="32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3200"/>
              <a:t>220Ω</a:t>
            </a:r>
            <a:r>
              <a:rPr lang="zh-CN" altLang="en-US" sz="3200"/>
              <a:t>电阻</a:t>
            </a:r>
            <a:r>
              <a:rPr lang="en-US" altLang="zh-CN" sz="3200"/>
              <a:t>*1</a:t>
            </a:r>
            <a:endParaRPr lang="en-US" altLang="zh-CN" sz="32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3200"/>
              <a:t>杜邦线 若干</a:t>
            </a:r>
            <a:endParaRPr lang="zh-CN" altLang="en-US" sz="320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79400" y="819785"/>
            <a:ext cx="460248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E66864"/>
                </a:solidFill>
              </a:rPr>
              <a:t>项目一：搭建第一个电路</a:t>
            </a:r>
            <a:r>
              <a:rPr lang="en-US" altLang="zh-CN">
                <a:solidFill>
                  <a:srgbClr val="E66864"/>
                </a:solidFill>
              </a:rPr>
              <a:t>--</a:t>
            </a:r>
            <a:r>
              <a:rPr lang="zh-CN" altLang="en-US">
                <a:solidFill>
                  <a:srgbClr val="E66864"/>
                </a:solidFill>
              </a:rPr>
              <a:t>串联电路</a:t>
            </a:r>
            <a:endParaRPr lang="zh-CN" altLang="en-US">
              <a:solidFill>
                <a:srgbClr val="E66864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439025" y="123190"/>
            <a:ext cx="95250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微软雅黑" panose="020B0503020204020204" charset="-122"/>
              </a:rPr>
              <a:t>项目搭建</a:t>
            </a:r>
            <a:endParaRPr lang="zh-CN" altLang="en-US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8015" y="3227705"/>
            <a:ext cx="961390" cy="478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75" y="2134870"/>
            <a:ext cx="495300" cy="490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29300" y="2066925"/>
            <a:ext cx="508635" cy="16395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580000">
            <a:off x="5653405" y="3629025"/>
            <a:ext cx="1426845" cy="6369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44625" y="3060065"/>
            <a:ext cx="67348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E66864"/>
                </a:solidFill>
              </a:rPr>
              <a:t>搭设说明：</a:t>
            </a:r>
            <a:endParaRPr lang="zh-CN" altLang="en-US"/>
          </a:p>
          <a:p>
            <a:r>
              <a:rPr lang="zh-CN" altLang="en-US"/>
              <a:t>      本电路中的电阻称为</a:t>
            </a:r>
            <a:r>
              <a:rPr lang="zh-CN" altLang="en-US">
                <a:solidFill>
                  <a:srgbClr val="FF0000"/>
                </a:solidFill>
              </a:rPr>
              <a:t>限流电阻（</a:t>
            </a:r>
            <a:r>
              <a:rPr lang="en-US" altLang="zh-CN">
                <a:solidFill>
                  <a:srgbClr val="FF0000"/>
                </a:solidFill>
              </a:rPr>
              <a:t>220~680Ω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r>
              <a:rPr lang="zh-CN" altLang="en-US"/>
              <a:t>，与</a:t>
            </a:r>
            <a:r>
              <a:rPr lang="en-US" altLang="zh-CN"/>
              <a:t>LED</a:t>
            </a:r>
            <a:r>
              <a:rPr lang="zh-CN" altLang="en-US"/>
              <a:t>串在一起，电阻承担一部分电压，让通过</a:t>
            </a:r>
            <a:r>
              <a:rPr lang="en-US" altLang="zh-CN"/>
              <a:t>LED</a:t>
            </a:r>
            <a:r>
              <a:rPr lang="zh-CN" altLang="en-US"/>
              <a:t>的电流不会太大。</a:t>
            </a:r>
            <a:endParaRPr lang="zh-CN" altLang="en-US"/>
          </a:p>
          <a:p>
            <a:r>
              <a:rPr lang="zh-CN" altLang="en-US"/>
              <a:t>      如果没有电阻，</a:t>
            </a:r>
            <a:r>
              <a:rPr lang="en-US" altLang="zh-CN"/>
              <a:t>LED</a:t>
            </a:r>
            <a:r>
              <a:rPr lang="zh-CN" altLang="en-US"/>
              <a:t>会比正常工作时更亮，但是只会持续很短的时间，便会被</a:t>
            </a:r>
            <a:r>
              <a:rPr lang="zh-CN" altLang="en-US">
                <a:solidFill>
                  <a:srgbClr val="FF0000"/>
                </a:solidFill>
              </a:rPr>
              <a:t>烧毁！！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5140" y="944880"/>
            <a:ext cx="3245485" cy="1775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副标题 2"/>
          <p:cNvSpPr>
            <a:spLocks noGrp="1"/>
          </p:cNvSpPr>
          <p:nvPr/>
        </p:nvSpPr>
        <p:spPr>
          <a:xfrm>
            <a:off x="291465" y="2006600"/>
            <a:ext cx="8560435" cy="1938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rgbClr val="E66864"/>
                </a:solidFill>
              </a:rPr>
              <a:t>电路搭设注意事项：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进行电路连接操作前，应尽可能消除身体所带的静电，拿取电子元件时，手</a:t>
            </a:r>
            <a:r>
              <a:rPr lang="zh-CN" altLang="en-US">
                <a:solidFill>
                  <a:srgbClr val="E66864"/>
                </a:solidFill>
              </a:rPr>
              <a:t>避免直接和引脚接触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>
                <a:solidFill>
                  <a:srgbClr val="FF0000"/>
                </a:solidFill>
              </a:rPr>
              <a:t>不得带电插拔</a:t>
            </a:r>
            <a:r>
              <a:rPr lang="zh-CN" altLang="en-US"/>
              <a:t>元件，须先关闭电源，然后进行元器件的插拔操作。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电路通电前，先检查，避免短路，</a:t>
            </a:r>
            <a:r>
              <a:rPr lang="zh-CN" altLang="en-US">
                <a:solidFill>
                  <a:srgbClr val="FF0000"/>
                </a:solidFill>
              </a:rPr>
              <a:t>避免元器件正负极接反</a:t>
            </a:r>
            <a:r>
              <a:rPr lang="zh-CN" altLang="en-US"/>
              <a:t>而造成电路损坏。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4620" y="1038860"/>
            <a:ext cx="798830" cy="7988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6225" y="4113530"/>
            <a:ext cx="798830" cy="7988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79546"/>
        </a:solidFill>
      </a:spPr>
      <a:bodyPr wrap="square" lIns="0" tIns="0" rIns="0" bIns="0" rtlCol="0"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WPS 演示</Application>
  <PresentationFormat>全屏显示(16:9)</PresentationFormat>
  <Paragraphs>96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微软雅黑</vt:lpstr>
      <vt:lpstr>Wingdings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所需器件：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Kenneth (BJ/MC)</dc:creator>
  <cp:lastModifiedBy>彦熹</cp:lastModifiedBy>
  <cp:revision>507</cp:revision>
  <dcterms:created xsi:type="dcterms:W3CDTF">2016-09-28T15:46:00Z</dcterms:created>
  <dcterms:modified xsi:type="dcterms:W3CDTF">2020-07-17T06:50:14Z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2016-09-28T00:00:00Z</vt:filetime>
  </property>
  <property fmtid="{D5CDD505-2E9C-101B-9397-08002B2CF9AE}" pid="5" name="KSOProductBuildVer">
    <vt:lpwstr>2052-11.1.0.8952</vt:lpwstr>
  </property>
</Properties>
</file>