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7" r:id="rId3"/>
    <p:sldId id="408" r:id="rId4"/>
    <p:sldId id="409" r:id="rId5"/>
    <p:sldId id="394" r:id="rId6"/>
    <p:sldId id="395" r:id="rId7"/>
    <p:sldId id="396" r:id="rId8"/>
    <p:sldId id="397" r:id="rId9"/>
    <p:sldId id="405" r:id="rId10"/>
    <p:sldId id="399" r:id="rId11"/>
    <p:sldId id="39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82C"/>
    <a:srgbClr val="E6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6"/>
          <p:cNvSpPr>
            <a:spLocks noChangeArrowheads="1"/>
          </p:cNvSpPr>
          <p:nvPr userDrawn="1"/>
        </p:nvSpPr>
        <p:spPr bwMode="auto">
          <a:xfrm>
            <a:off x="10198735" y="182880"/>
            <a:ext cx="18732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方正华隶简体" panose="03000509000000000000" charset="-122"/>
                <a:ea typeface="方正华隶简体" panose="03000509000000000000" charset="-122"/>
                <a:sym typeface="微软雅黑" panose="020B0503020204020204" charset="-122"/>
              </a:rPr>
              <a:t>情境导入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华隶简体" panose="03000509000000000000" charset="-122"/>
              <a:ea typeface="方正华隶简体" panose="03000509000000000000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10160" y="3053715"/>
            <a:ext cx="3856990" cy="37877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64685" y="2020570"/>
            <a:ext cx="4283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object 6"/>
          <p:cNvSpPr txBox="1">
            <a:spLocks noGrp="1"/>
          </p:cNvSpPr>
          <p:nvPr/>
        </p:nvSpPr>
        <p:spPr>
          <a:xfrm>
            <a:off x="3082290" y="2074545"/>
            <a:ext cx="689800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初识电位器</a:t>
            </a:r>
            <a:endParaRPr lang="zh-CN" altLang="en-US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07827" y="2500207"/>
            <a:ext cx="10363200" cy="1969347"/>
          </a:xfrm>
        </p:spPr>
        <p:txBody>
          <a:bodyPr/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9144000" y="5255260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507827" y="2444962"/>
            <a:ext cx="10363200" cy="196934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 2050"/>
          <p:cNvSpPr/>
          <p:nvPr/>
        </p:nvSpPr>
        <p:spPr bwMode="auto">
          <a:xfrm>
            <a:off x="9144635" y="5264785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30" y="946150"/>
            <a:ext cx="3404235" cy="3404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60" y="946150"/>
            <a:ext cx="4928235" cy="2879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" y="3825875"/>
            <a:ext cx="1920240" cy="2743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3763010"/>
            <a:ext cx="1985645" cy="2794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10815" y="4730750"/>
            <a:ext cx="5759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生活中测量不同的数据，我们有不同的测量工具。</a:t>
            </a:r>
            <a:endParaRPr lang="zh-CN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63900" y="1351280"/>
            <a:ext cx="4860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如何测量电位器的输出值范围呢？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2283460"/>
            <a:ext cx="5565775" cy="43338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47985" y="6163310"/>
            <a:ext cx="1069975" cy="3219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96380" y="2283460"/>
            <a:ext cx="5419090" cy="37211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370" y="3481070"/>
            <a:ext cx="1391920" cy="1203960"/>
          </a:xfrm>
          <a:prstGeom prst="rect">
            <a:avLst/>
          </a:prstGeom>
        </p:spPr>
      </p:pic>
      <p:pic>
        <p:nvPicPr>
          <p:cNvPr id="8" name="图片 7" descr="电位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" y="2567940"/>
            <a:ext cx="3029585" cy="302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531495" y="1069340"/>
            <a:ext cx="460248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项目一：</a:t>
            </a:r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读取电位器的模拟信号值</a:t>
            </a:r>
            <a:endParaRPr lang="zh-CN" altLang="en-US" sz="2400">
              <a:solidFill>
                <a:srgbClr val="E6686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194050" y="2372360"/>
            <a:ext cx="1763395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/>
              <a:t>所需器件：</a:t>
            </a:r>
            <a:endParaRPr lang="zh-CN" altLang="en-US" sz="2400"/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4302125" y="3154680"/>
            <a:ext cx="4052570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charset="0"/>
              <a:buChar char="Ø"/>
            </a:pPr>
            <a:r>
              <a:rPr lang="zh-CN" sz="2400"/>
              <a:t>电位器模块</a:t>
            </a:r>
            <a:r>
              <a:rPr lang="en-US" altLang="zh-CN" sz="2400">
                <a:sym typeface="+mn-ea"/>
              </a:rPr>
              <a:t>*1</a:t>
            </a: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/>
              <a:t>3P</a:t>
            </a:r>
            <a:r>
              <a:rPr lang="zh-CN" altLang="en-US" sz="2400"/>
              <a:t>数据线</a:t>
            </a:r>
            <a:r>
              <a:rPr lang="en-US" altLang="zh-CN" sz="2400"/>
              <a:t>*1</a:t>
            </a:r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9300" y="1889125"/>
            <a:ext cx="1046670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 </a:t>
            </a:r>
            <a:r>
              <a:rPr lang="zh-CN" altLang="en-US" sz="2400"/>
              <a:t>如下图所示，电位器模块由电位器封装而成。电位器是可变电阻中的一种。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40005" y="1091565"/>
            <a:ext cx="3134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sym typeface="+mn-ea"/>
              </a:rPr>
              <a:t>电位器模块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0220" y="3510280"/>
            <a:ext cx="3681095" cy="2085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15" y="5094605"/>
            <a:ext cx="571500" cy="426720"/>
          </a:xfrm>
          <a:prstGeom prst="rect">
            <a:avLst/>
          </a:prstGeom>
        </p:spPr>
      </p:pic>
      <p:pic>
        <p:nvPicPr>
          <p:cNvPr id="5" name="图片 4" descr="电位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145" y="2997835"/>
            <a:ext cx="3110230" cy="3110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0575" y="1386840"/>
            <a:ext cx="1089723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ym typeface="+mn-ea"/>
              </a:rPr>
              <a:t>      </a:t>
            </a:r>
            <a:r>
              <a:rPr lang="en-US" altLang="zh-CN" sz="2000" b="1">
                <a:sym typeface="+mn-ea"/>
              </a:rPr>
              <a:t> </a:t>
            </a:r>
            <a:r>
              <a:rPr lang="zh-CN" altLang="en-US" sz="2000" b="1">
                <a:sym typeface="+mn-ea"/>
              </a:rPr>
              <a:t>电位器</a:t>
            </a:r>
            <a:r>
              <a:rPr lang="zh-CN" altLang="en-US" sz="2000">
                <a:sym typeface="+mn-ea"/>
              </a:rPr>
              <a:t>有三个触点，它由一个电阻体和一个转动系统组成。当电阻体的两个固定触点（两端引脚）之间外加一个电压时，通过转动系统改变中间引脚上分到的电压比例，从而改变输出的电压值，如下图所示：</a:t>
            </a:r>
            <a:endParaRPr lang="zh-CN" altLang="en-US" sz="20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865" y="3022600"/>
            <a:ext cx="2636520" cy="2385060"/>
          </a:xfrm>
          <a:prstGeom prst="rect">
            <a:avLst/>
          </a:prstGeom>
        </p:spPr>
      </p:pic>
      <p:sp>
        <p:nvSpPr>
          <p:cNvPr id="224" name=" 224"/>
          <p:cNvSpPr/>
          <p:nvPr/>
        </p:nvSpPr>
        <p:spPr>
          <a:xfrm rot="7560000">
            <a:off x="2391410" y="4199890"/>
            <a:ext cx="541020" cy="960120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" name=" 184"/>
          <p:cNvSpPr/>
          <p:nvPr/>
        </p:nvSpPr>
        <p:spPr>
          <a:xfrm>
            <a:off x="1661160" y="5407660"/>
            <a:ext cx="295910" cy="316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+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3" name=" 184"/>
          <p:cNvSpPr/>
          <p:nvPr/>
        </p:nvSpPr>
        <p:spPr>
          <a:xfrm>
            <a:off x="2913380" y="5407660"/>
            <a:ext cx="295910" cy="3162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0440" y="2877820"/>
            <a:ext cx="2636520" cy="2385060"/>
          </a:xfrm>
          <a:prstGeom prst="rect">
            <a:avLst/>
          </a:prstGeom>
        </p:spPr>
      </p:pic>
      <p:sp>
        <p:nvSpPr>
          <p:cNvPr id="15" name=" 224"/>
          <p:cNvSpPr/>
          <p:nvPr/>
        </p:nvSpPr>
        <p:spPr>
          <a:xfrm rot="18540000">
            <a:off x="5469890" y="3467100"/>
            <a:ext cx="541020" cy="960120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84"/>
          <p:cNvSpPr/>
          <p:nvPr/>
        </p:nvSpPr>
        <p:spPr>
          <a:xfrm>
            <a:off x="5372735" y="5262880"/>
            <a:ext cx="295910" cy="316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+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7" name=" 184"/>
          <p:cNvSpPr/>
          <p:nvPr/>
        </p:nvSpPr>
        <p:spPr>
          <a:xfrm>
            <a:off x="6624955" y="5262880"/>
            <a:ext cx="295910" cy="3162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8855" y="2877820"/>
            <a:ext cx="2636520" cy="2385060"/>
          </a:xfrm>
          <a:prstGeom prst="rect">
            <a:avLst/>
          </a:prstGeom>
        </p:spPr>
      </p:pic>
      <p:sp>
        <p:nvSpPr>
          <p:cNvPr id="19" name=" 224"/>
          <p:cNvSpPr/>
          <p:nvPr/>
        </p:nvSpPr>
        <p:spPr>
          <a:xfrm rot="12720000">
            <a:off x="9524365" y="4063365"/>
            <a:ext cx="541020" cy="960120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 184"/>
          <p:cNvSpPr/>
          <p:nvPr/>
        </p:nvSpPr>
        <p:spPr>
          <a:xfrm>
            <a:off x="9201150" y="5262880"/>
            <a:ext cx="295910" cy="316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+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" name=" 184"/>
          <p:cNvSpPr/>
          <p:nvPr/>
        </p:nvSpPr>
        <p:spPr>
          <a:xfrm>
            <a:off x="10453370" y="5262880"/>
            <a:ext cx="295910" cy="3162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68095" y="5355590"/>
            <a:ext cx="551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5v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4959985" y="5262880"/>
            <a:ext cx="551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5v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8841740" y="5262880"/>
            <a:ext cx="551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5v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2114550" y="5801995"/>
            <a:ext cx="70485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0v</a:t>
            </a:r>
            <a:endParaRPr lang="en-US" altLang="zh-CN" sz="2400" b="1"/>
          </a:p>
        </p:txBody>
      </p:sp>
      <p:sp>
        <p:nvSpPr>
          <p:cNvPr id="27" name="文本框 26"/>
          <p:cNvSpPr txBox="1"/>
          <p:nvPr/>
        </p:nvSpPr>
        <p:spPr>
          <a:xfrm>
            <a:off x="5623560" y="5801995"/>
            <a:ext cx="96964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3.33v</a:t>
            </a:r>
            <a:endParaRPr lang="en-US" altLang="zh-CN" sz="2400" b="1"/>
          </a:p>
        </p:txBody>
      </p:sp>
      <p:sp>
        <p:nvSpPr>
          <p:cNvPr id="28" name="文本框 27"/>
          <p:cNvSpPr txBox="1"/>
          <p:nvPr/>
        </p:nvSpPr>
        <p:spPr>
          <a:xfrm>
            <a:off x="9584690" y="5801995"/>
            <a:ext cx="70485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5v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4375" y="1319530"/>
            <a:ext cx="99460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搭设说明：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      将电位器模块的</a:t>
            </a:r>
            <a:r>
              <a:rPr lang="en-US" altLang="zh-CN" sz="2000"/>
              <a:t>GND</a:t>
            </a:r>
            <a:r>
              <a:rPr lang="zh-CN" altLang="en-US" sz="2000"/>
              <a:t>和</a:t>
            </a:r>
            <a:r>
              <a:rPr lang="en-US" altLang="zh-CN" sz="2000"/>
              <a:t>VCC</a:t>
            </a:r>
            <a:r>
              <a:rPr lang="zh-CN" altLang="en-US" sz="2000"/>
              <a:t>引脚通过</a:t>
            </a:r>
            <a:r>
              <a:rPr lang="en-US" altLang="zh-CN" sz="2000"/>
              <a:t>3P</a:t>
            </a:r>
            <a:r>
              <a:rPr lang="zh-CN" altLang="en-US" sz="2000"/>
              <a:t>数据线分别连接到扩展版的</a:t>
            </a:r>
            <a:r>
              <a:rPr lang="en-US" altLang="zh-CN" sz="2000"/>
              <a:t>GND</a:t>
            </a:r>
            <a:r>
              <a:rPr lang="zh-CN" altLang="en-US" sz="2000"/>
              <a:t>和</a:t>
            </a:r>
            <a:r>
              <a:rPr lang="en-US" altLang="zh-CN" sz="2000"/>
              <a:t>5V</a:t>
            </a:r>
            <a:r>
              <a:rPr lang="zh-CN" altLang="en-US" sz="2000"/>
              <a:t>，</a:t>
            </a:r>
            <a:r>
              <a:rPr lang="en-US" altLang="zh-CN" sz="2000"/>
              <a:t>AO</a:t>
            </a:r>
            <a:r>
              <a:rPr lang="zh-CN" altLang="en-US" sz="2000"/>
              <a:t>引脚连接到扩展版的</a:t>
            </a:r>
            <a:r>
              <a:rPr lang="en-US" altLang="zh-CN" sz="2000"/>
              <a:t>A0</a:t>
            </a:r>
            <a:r>
              <a:rPr lang="zh-CN" altLang="en-US" sz="2000"/>
              <a:t>引脚，这是旋转按钮，</a:t>
            </a:r>
            <a:r>
              <a:rPr lang="en-US" altLang="zh-CN" sz="2000"/>
              <a:t>AO</a:t>
            </a:r>
            <a:r>
              <a:rPr lang="zh-CN" altLang="en-US" sz="2000"/>
              <a:t>引脚的电压值在</a:t>
            </a:r>
            <a:r>
              <a:rPr lang="en-US" altLang="zh-CN" sz="2000"/>
              <a:t>0~5V</a:t>
            </a:r>
            <a:r>
              <a:rPr lang="zh-CN" altLang="en-US" sz="2000"/>
              <a:t>之间变化。</a:t>
            </a:r>
            <a:endParaRPr lang="zh-CN" altLang="en-US" sz="2000"/>
          </a:p>
        </p:txBody>
      </p:sp>
      <p:sp>
        <p:nvSpPr>
          <p:cNvPr id="11" name=" 184"/>
          <p:cNvSpPr/>
          <p:nvPr/>
        </p:nvSpPr>
        <p:spPr>
          <a:xfrm>
            <a:off x="4048125" y="3081020"/>
            <a:ext cx="214630" cy="20383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155440" y="3284855"/>
            <a:ext cx="0" cy="627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55440" y="4872990"/>
            <a:ext cx="10160" cy="1118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450590" y="2999105"/>
            <a:ext cx="909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+5V</a:t>
            </a:r>
            <a:endParaRPr lang="en-US" altLang="zh-CN"/>
          </a:p>
        </p:txBody>
      </p:sp>
      <p:sp>
        <p:nvSpPr>
          <p:cNvPr id="21" name=" 220"/>
          <p:cNvSpPr/>
          <p:nvPr/>
        </p:nvSpPr>
        <p:spPr>
          <a:xfrm>
            <a:off x="5118735" y="4279265"/>
            <a:ext cx="1501775" cy="35052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</a:rPr>
              <a:t>A0</a:t>
            </a:r>
            <a:r>
              <a:rPr lang="zh-CN" altLang="en-US">
                <a:solidFill>
                  <a:srgbClr val="FF0000"/>
                </a:solidFill>
              </a:rPr>
              <a:t>引脚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4025900" y="5991225"/>
            <a:ext cx="2698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097020" y="6205220"/>
            <a:ext cx="133985" cy="3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067175" y="6099175"/>
            <a:ext cx="193675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097655" y="3912235"/>
            <a:ext cx="133350" cy="960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4240530" y="4454525"/>
            <a:ext cx="87820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230495" y="5901690"/>
            <a:ext cx="3145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电位器分压示意图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8945" y="1635760"/>
            <a:ext cx="3206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电路的搭设：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52425" y="2677160"/>
            <a:ext cx="46355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400"/>
              <a:t>设置电位器模块的连接引脚，将电位器接入电路中。</a:t>
            </a:r>
            <a:endParaRPr lang="zh-CN" altLang="en-US" sz="240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400"/>
              <a:t>通过编写程序观察调节电位器的旋钮时，观察模拟值的变化量并记录数据。</a:t>
            </a:r>
            <a:endParaRPr lang="zh-CN" altLang="en-US" sz="2400"/>
          </a:p>
          <a:p>
            <a:pPr indent="0">
              <a:buFont typeface="Wingdings" panose="05000000000000000000" charset="0"/>
              <a:buNone/>
            </a:pPr>
            <a:endParaRPr lang="zh-CN" altLang="en-US" sz="2400"/>
          </a:p>
        </p:txBody>
      </p:sp>
      <p:pic>
        <p:nvPicPr>
          <p:cNvPr id="6" name="图片 5" descr="微信图片_20190416140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1865" y="2096135"/>
            <a:ext cx="5238750" cy="3731895"/>
          </a:xfrm>
          <a:prstGeom prst="rect">
            <a:avLst/>
          </a:prstGeom>
        </p:spPr>
      </p:pic>
      <p:pic>
        <p:nvPicPr>
          <p:cNvPr id="7" name="图片 6" descr="电位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412730" y="4154805"/>
            <a:ext cx="1673225" cy="1673225"/>
          </a:xfrm>
          <a:prstGeom prst="rect">
            <a:avLst/>
          </a:prstGeom>
        </p:spPr>
      </p:pic>
      <p:cxnSp>
        <p:nvCxnSpPr>
          <p:cNvPr id="10" name="肘形连接符 9"/>
          <p:cNvCxnSpPr/>
          <p:nvPr/>
        </p:nvCxnSpPr>
        <p:spPr>
          <a:xfrm>
            <a:off x="7284720" y="4486275"/>
            <a:ext cx="4113530" cy="962025"/>
          </a:xfrm>
          <a:prstGeom prst="bentConnector3">
            <a:avLst>
              <a:gd name="adj1" fmla="val -3936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>
            <a:off x="7292975" y="4657725"/>
            <a:ext cx="3981450" cy="971550"/>
          </a:xfrm>
          <a:prstGeom prst="bentConnector3">
            <a:avLst>
              <a:gd name="adj1" fmla="val -9074"/>
            </a:avLst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>
            <a:off x="7264400" y="4838700"/>
            <a:ext cx="3886200" cy="514350"/>
          </a:xfrm>
          <a:prstGeom prst="bentConnector3">
            <a:avLst>
              <a:gd name="adj1" fmla="val 261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472440" y="1108710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2412365"/>
            <a:ext cx="6684645" cy="3657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620" y="2533650"/>
            <a:ext cx="5304790" cy="35363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WPS 演示</Application>
  <PresentationFormat>宽屏</PresentationFormat>
  <Paragraphs>75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方正华隶简体</vt:lpstr>
      <vt:lpstr>微软雅黑</vt:lpstr>
      <vt:lpstr>Wingdings</vt:lpstr>
      <vt:lpstr>Calibri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SoFun Young</dc:creator>
  <cp:lastModifiedBy>Administrator</cp:lastModifiedBy>
  <cp:revision>91</cp:revision>
  <dcterms:created xsi:type="dcterms:W3CDTF">2017-08-24T03:33:00Z</dcterms:created>
  <dcterms:modified xsi:type="dcterms:W3CDTF">2020-07-11T09:02:24Z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