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10" r:id="rId3"/>
    <p:sldId id="421" r:id="rId4"/>
    <p:sldId id="422" r:id="rId5"/>
    <p:sldId id="385" r:id="rId6"/>
    <p:sldId id="386" r:id="rId7"/>
    <p:sldId id="387" r:id="rId8"/>
    <p:sldId id="388" r:id="rId9"/>
    <p:sldId id="408" r:id="rId10"/>
    <p:sldId id="390" r:id="rId11"/>
    <p:sldId id="391" r:id="rId12"/>
    <p:sldId id="392" r:id="rId13"/>
    <p:sldId id="419" r:id="rId14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722"/>
    <a:srgbClr val="E66864"/>
    <a:srgbClr val="F9F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0" autoAdjust="0"/>
    <p:restoredTop sz="87971" autoAdjust="0"/>
  </p:normalViewPr>
  <p:slideViewPr>
    <p:cSldViewPr>
      <p:cViewPr varScale="1">
        <p:scale>
          <a:sx n="99" d="100"/>
          <a:sy n="99" d="100"/>
        </p:scale>
        <p:origin x="811" y="58"/>
      </p:cViewPr>
      <p:guideLst>
        <p:guide orient="horz" pos="2860"/>
        <p:guide pos="21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B70A-FB70-4E7A-9B95-F52267361C9E}" type="datetimeFigureOut">
              <a:rPr 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04E7A-6BA8-48A8-8C7F-99B79E0D07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4511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sp>
        <p:nvSpPr>
          <p:cNvPr id="7" name="矩形 6"/>
          <p:cNvSpPr/>
          <p:nvPr userDrawn="1"/>
        </p:nvSpPr>
        <p:spPr>
          <a:xfrm>
            <a:off x="0" y="546100"/>
            <a:ext cx="9143365" cy="76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0630"/>
            <a:ext cx="5904865" cy="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504" y="157226"/>
            <a:ext cx="8190991" cy="287020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6722" y="1303020"/>
            <a:ext cx="6210554" cy="2193925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4511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504" y="157226"/>
            <a:ext cx="8190991" cy="287020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4511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00B6C81A-F6A9-4CBC-A29B-9661F01A34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10920" y="4883455"/>
            <a:ext cx="1562735" cy="2769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D7066A27-D603-4315-B5FA-EC9732D0A497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" y="4646295"/>
            <a:ext cx="9154795" cy="80963"/>
            <a:chOff x="0" y="9643"/>
            <a:chExt cx="14417" cy="170"/>
          </a:xfrm>
        </p:grpSpPr>
        <p:sp>
          <p:nvSpPr>
            <p:cNvPr id="17" name="矩形 8"/>
            <p:cNvSpPr>
              <a:spLocks noChangeArrowheads="1"/>
            </p:cNvSpPr>
            <p:nvPr/>
          </p:nvSpPr>
          <p:spPr bwMode="auto">
            <a:xfrm>
              <a:off x="0" y="9643"/>
              <a:ext cx="5103" cy="170"/>
            </a:xfrm>
            <a:prstGeom prst="rect">
              <a:avLst/>
            </a:prstGeom>
            <a:solidFill>
              <a:srgbClr val="FFC000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矩形 9"/>
            <p:cNvSpPr>
              <a:spLocks noChangeArrowheads="1"/>
            </p:cNvSpPr>
            <p:nvPr/>
          </p:nvSpPr>
          <p:spPr bwMode="auto">
            <a:xfrm>
              <a:off x="4658" y="9643"/>
              <a:ext cx="5102" cy="170"/>
            </a:xfrm>
            <a:prstGeom prst="rect">
              <a:avLst/>
            </a:prstGeom>
            <a:solidFill>
              <a:srgbClr val="0099FF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矩形 10"/>
            <p:cNvSpPr>
              <a:spLocks noChangeArrowheads="1"/>
            </p:cNvSpPr>
            <p:nvPr/>
          </p:nvSpPr>
          <p:spPr bwMode="auto">
            <a:xfrm>
              <a:off x="9315" y="9643"/>
              <a:ext cx="5103" cy="170"/>
            </a:xfrm>
            <a:prstGeom prst="rect">
              <a:avLst/>
            </a:prstGeom>
            <a:solidFill>
              <a:srgbClr val="FF9999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8093710" y="4852987"/>
            <a:ext cx="665480" cy="149543"/>
            <a:chOff x="11868" y="10028"/>
            <a:chExt cx="1476" cy="442"/>
          </a:xfrm>
        </p:grpSpPr>
        <p:sp>
          <p:nvSpPr>
            <p:cNvPr id="21" name="L 形 20">
              <a:hlinkClick r:id="" action="ppaction://hlinkshowjump?jump=previousslide"/>
            </p:cNvPr>
            <p:cNvSpPr/>
            <p:nvPr/>
          </p:nvSpPr>
          <p:spPr>
            <a:xfrm rot="2682828">
              <a:off x="11868" y="10028"/>
              <a:ext cx="443" cy="443"/>
            </a:xfrm>
            <a:prstGeom prst="corner">
              <a:avLst>
                <a:gd name="adj1" fmla="val 6358"/>
                <a:gd name="adj2" fmla="val 7205"/>
              </a:avLst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L 形 21">
              <a:hlinkClick r:id="" action="ppaction://hlinkshowjump?jump=nextslide"/>
            </p:cNvPr>
            <p:cNvSpPr/>
            <p:nvPr/>
          </p:nvSpPr>
          <p:spPr>
            <a:xfrm rot="18917172" flipH="1">
              <a:off x="12902" y="10028"/>
              <a:ext cx="443" cy="443"/>
            </a:xfrm>
            <a:prstGeom prst="corner">
              <a:avLst>
                <a:gd name="adj1" fmla="val 6358"/>
                <a:gd name="adj2" fmla="val 7205"/>
              </a:avLst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0920" y="4883455"/>
            <a:ext cx="156273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6877-D01F-4890-B180-CA0E8835968D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7620" y="2290286"/>
            <a:ext cx="2892743" cy="28408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3" name="object 6"/>
          <p:cNvSpPr txBox="1">
            <a:spLocks noGrp="1"/>
          </p:cNvSpPr>
          <p:nvPr/>
        </p:nvSpPr>
        <p:spPr>
          <a:xfrm>
            <a:off x="1807210" y="1833245"/>
            <a:ext cx="689800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Arduino </a:t>
            </a: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UNO</a:t>
            </a:r>
            <a:endParaRPr lang="en-US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                  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---</a:t>
            </a:r>
            <a:r>
              <a:rPr lang="zh-CN" altLang="en-US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电路原理入门</a:t>
            </a:r>
            <a:r>
              <a:rPr lang="en-US" altLang="zh-CN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altLang="zh-CN" sz="2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副标题 2"/>
          <p:cNvSpPr>
            <a:spLocks noGrp="1"/>
          </p:cNvSpPr>
          <p:nvPr/>
        </p:nvSpPr>
        <p:spPr>
          <a:xfrm>
            <a:off x="1568450" y="1068705"/>
            <a:ext cx="640080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rgbClr val="E66864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>
                <a:solidFill>
                  <a:srgbClr val="E66864"/>
                </a:solidFill>
                <a:latin typeface="微软雅黑" panose="020B0503020204020204" charset="-122"/>
                <a:ea typeface="微软雅黑" panose="020B0503020204020204" charset="-122"/>
              </a:rPr>
              <a:t>实际组装时，所有接地都要连接在一起，称为</a:t>
            </a:r>
            <a:r>
              <a:rPr lang="zh-CN" altLang="en-US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共地</a:t>
            </a:r>
            <a:r>
              <a:rPr lang="zh-CN" altLang="en-US">
                <a:solidFill>
                  <a:srgbClr val="E66864"/>
                </a:solidFill>
                <a:latin typeface="微软雅黑" panose="020B0503020204020204" charset="-122"/>
                <a:ea typeface="微软雅黑" panose="020B0503020204020204" charset="-122"/>
              </a:rPr>
              <a:t>。这样电路中所有电压才能有一个相同的基准参考值。</a:t>
            </a:r>
            <a:endParaRPr lang="zh-CN" altLang="en-US">
              <a:solidFill>
                <a:srgbClr val="E6686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7752715" y="200025"/>
            <a:ext cx="95250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rgbClr val="E66864"/>
                </a:solidFill>
              </a:rPr>
              <a:t>基本概念</a:t>
            </a:r>
            <a:endParaRPr lang="zh-CN" altLang="en-US">
              <a:solidFill>
                <a:srgbClr val="E66864"/>
              </a:solidFill>
            </a:endParaRPr>
          </a:p>
        </p:txBody>
      </p:sp>
      <p:pic>
        <p:nvPicPr>
          <p:cNvPr id="2" name="图片 1" descr="微信图片_20190416140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936750"/>
            <a:ext cx="3924300" cy="27959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59555" y="3509645"/>
            <a:ext cx="1254125" cy="2698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lIns="0" tIns="0" rIns="0" bIns="0" rtlCol="0"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9165" y="866775"/>
            <a:ext cx="7772400" cy="1045845"/>
          </a:xfrm>
        </p:spPr>
        <p:txBody>
          <a:bodyPr/>
          <a:p>
            <a:r>
              <a:rPr lang="zh-CN" altLang="en-US">
                <a:solidFill>
                  <a:srgbClr val="E66864"/>
                </a:solidFill>
              </a:rPr>
              <a:t>电阻：</a:t>
            </a:r>
            <a:r>
              <a:rPr lang="zh-CN" altLang="en-US"/>
              <a:t>导体通过电流时，会阻碍电流通过，不同导体阻碍电流通过的能 </a:t>
            </a:r>
            <a:br>
              <a:rPr lang="zh-CN" altLang="en-US"/>
            </a:br>
            <a:r>
              <a:rPr lang="zh-CN" altLang="en-US"/>
              <a:t>         力不同，电阻是指</a:t>
            </a:r>
            <a:r>
              <a:rPr lang="zh-CN" altLang="en-US">
                <a:solidFill>
                  <a:srgbClr val="E66864"/>
                </a:solidFill>
              </a:rPr>
              <a:t>导体阻碍电流通过的能力大小</a:t>
            </a:r>
            <a:r>
              <a:rPr lang="zh-CN" altLang="en-US"/>
              <a:t>。电阻的阻值单位是  </a:t>
            </a:r>
            <a:br>
              <a:rPr lang="zh-CN" altLang="en-US"/>
            </a:br>
            <a:r>
              <a:rPr lang="zh-CN" altLang="en-US"/>
              <a:t>          </a:t>
            </a:r>
            <a:r>
              <a:rPr lang="en-US" altLang="zh-CN">
                <a:solidFill>
                  <a:srgbClr val="E66864"/>
                </a:solidFill>
              </a:rPr>
              <a:t>Ω</a:t>
            </a:r>
            <a:r>
              <a:rPr lang="zh-CN" altLang="en-US">
                <a:solidFill>
                  <a:srgbClr val="E66864"/>
                </a:solidFill>
              </a:rPr>
              <a:t>（欧姆）</a:t>
            </a:r>
            <a:r>
              <a:rPr lang="zh-CN" altLang="en-US"/>
              <a:t>。</a:t>
            </a:r>
            <a:r>
              <a:rPr lang="zh-CN" altLang="en-US" sz="3200">
                <a:solidFill>
                  <a:srgbClr val="FF0000"/>
                </a:solidFill>
              </a:rPr>
              <a:t>电阻没有极性</a:t>
            </a:r>
            <a:r>
              <a:rPr lang="zh-CN" altLang="en-US"/>
              <a:t>。符号为</a:t>
            </a:r>
            <a:endParaRPr lang="zh-CN" altLang="en-US"/>
          </a:p>
        </p:txBody>
      </p:sp>
      <p:sp>
        <p:nvSpPr>
          <p:cNvPr id="134" name=" 134"/>
          <p:cNvSpPr/>
          <p:nvPr/>
        </p:nvSpPr>
        <p:spPr>
          <a:xfrm>
            <a:off x="-22860" y="1320165"/>
            <a:ext cx="739140" cy="396240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5420" y="2052320"/>
            <a:ext cx="2984500" cy="1840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445" y="2052320"/>
            <a:ext cx="2588895" cy="18408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86815" y="4401820"/>
            <a:ext cx="7157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类似于水流流经水管时，水管内壁光滑程度不同，水的流量也会不同。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466850"/>
            <a:ext cx="1721485" cy="39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870" y="1875155"/>
            <a:ext cx="7772400" cy="1477010"/>
          </a:xfrm>
        </p:spPr>
        <p:txBody>
          <a:bodyPr/>
          <a:p>
            <a:r>
              <a:rPr lang="zh-CN" altLang="en-US" sz="96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96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6858000" y="3941445"/>
            <a:ext cx="1600200" cy="1109980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" y="1141730"/>
            <a:ext cx="3764280" cy="3912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05" y="1101725"/>
            <a:ext cx="3907155" cy="3952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1615" y="706120"/>
            <a:ext cx="5446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生活中最常用的电器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86675" y="2640965"/>
            <a:ext cx="1891665" cy="106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97605" y="942975"/>
            <a:ext cx="1915795" cy="1661795"/>
          </a:xfrm>
        </p:spPr>
        <p:txBody>
          <a:bodyPr wrap="square"/>
          <a:p>
            <a:r>
              <a:rPr lang="en-US" altLang="zh-CN"/>
              <a:t>    </a:t>
            </a:r>
            <a:r>
              <a:rPr lang="en-US" altLang="zh-CN">
                <a:solidFill>
                  <a:srgbClr val="DC4722"/>
                </a:solidFill>
              </a:rPr>
              <a:t>     </a:t>
            </a:r>
            <a:r>
              <a:rPr lang="zh-CN" altLang="en-US">
                <a:solidFill>
                  <a:srgbClr val="DC4722"/>
                </a:solidFill>
              </a:rPr>
              <a:t>手机、笔记本等电子产品丰富了我们的生活，当电子产品工作时，需要通过电池或者电源适配器供电。</a:t>
            </a:r>
            <a:endParaRPr lang="zh-CN" altLang="en-US">
              <a:solidFill>
                <a:srgbClr val="DC472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1116330"/>
            <a:ext cx="2971165" cy="16948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75" y="2881630"/>
            <a:ext cx="2095500" cy="2095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" y="2994660"/>
            <a:ext cx="2256155" cy="1920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15" y="989965"/>
            <a:ext cx="2713355" cy="3834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5870" y="154305"/>
            <a:ext cx="952500" cy="276860"/>
          </a:xfrm>
        </p:spPr>
        <p:txBody>
          <a:bodyPr wrap="square"/>
          <a:p>
            <a:r>
              <a:rPr lang="zh-CN" altLang="en-US" b="1">
                <a:solidFill>
                  <a:schemeClr val="tx1"/>
                </a:solidFill>
                <a:ea typeface="微软雅黑" panose="020B0503020204020204" charset="-122"/>
              </a:rPr>
              <a:t>基本概念</a:t>
            </a:r>
            <a:endParaRPr lang="zh-CN" altLang="en-US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4420" y="788670"/>
            <a:ext cx="5353685" cy="41624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83635" y="1273810"/>
            <a:ext cx="1981200" cy="22034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79546"/>
                </a:solidFill>
              </a14:hiddenFill>
            </a:ext>
          </a:extLst>
        </p:spPr>
        <p:txBody>
          <a:bodyPr wrap="square" lIns="0" tIns="0" rIns="0" bIns="0" rtlCol="0"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34480" y="1471930"/>
            <a:ext cx="1981200" cy="2362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79546"/>
                </a:solidFill>
              </a14:hiddenFill>
            </a:ext>
          </a:extLst>
        </p:spPr>
        <p:txBody>
          <a:bodyPr wrap="square" lIns="0" tIns="0" rIns="0" bIns="0" rtlCol="0"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6690" y="2402205"/>
            <a:ext cx="39852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交流电：是指大小和方向随时间作周期性（规律性）变化的一种电流。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DC--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直流电：方向则不随时间而变化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2"/>
          <p:cNvSpPr>
            <a:spLocks noGrp="1"/>
          </p:cNvSpPr>
          <p:nvPr/>
        </p:nvSpPr>
        <p:spPr>
          <a:xfrm>
            <a:off x="979170" y="1082040"/>
            <a:ext cx="718566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电流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：电荷在导体中的流动现象，产生 电流。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与电流类似，水的流动称为水流。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" y="1635760"/>
            <a:ext cx="3429000" cy="1463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80" y="2007870"/>
            <a:ext cx="3200400" cy="14630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73480" y="3855720"/>
            <a:ext cx="2773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存在水位差，水往低处流。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98720" y="3855720"/>
            <a:ext cx="3474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两侧水位相同，水不会发生流动。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 134"/>
          <p:cNvSpPr/>
          <p:nvPr/>
        </p:nvSpPr>
        <p:spPr>
          <a:xfrm>
            <a:off x="0" y="1082040"/>
            <a:ext cx="739140" cy="396240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009015"/>
            <a:ext cx="7772400" cy="553720"/>
          </a:xfrm>
        </p:spPr>
        <p:txBody>
          <a:bodyPr/>
          <a:p>
            <a:r>
              <a:rPr lang="zh-CN" altLang="en-US" b="0">
                <a:solidFill>
                  <a:srgbClr val="FFC000"/>
                </a:solidFill>
                <a:ea typeface="微软雅黑" panose="020B0503020204020204" charset="-122"/>
              </a:rPr>
              <a:t>电流：</a:t>
            </a:r>
            <a:r>
              <a:rPr lang="zh-CN" altLang="en-US" b="0">
                <a:solidFill>
                  <a:srgbClr val="E66864"/>
                </a:solidFill>
                <a:ea typeface="微软雅黑" panose="020B0503020204020204" charset="-122"/>
              </a:rPr>
              <a:t>表示电荷流动强度的大小</a:t>
            </a:r>
            <a:r>
              <a:rPr lang="zh-CN" altLang="en-US" b="0">
                <a:ea typeface="微软雅黑" panose="020B0503020204020204" charset="-122"/>
              </a:rPr>
              <a:t>，流动的电荷越多，电流就越大，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电子产品消耗的电流越大，代表耗电越多。</a:t>
            </a:r>
            <a:r>
              <a:rPr lang="zh-CN" altLang="en-US" b="0">
                <a:ea typeface="微软雅黑" panose="020B0503020204020204" charset="-122"/>
              </a:rPr>
              <a:t>电流的单位是 </a:t>
            </a:r>
            <a:r>
              <a:rPr lang="en-US" altLang="zh-CN" b="0">
                <a:ea typeface="微软雅黑" panose="020B0503020204020204" charset="-122"/>
              </a:rPr>
              <a:t>A</a:t>
            </a:r>
            <a:r>
              <a:rPr lang="zh-CN" altLang="en-US" b="0">
                <a:ea typeface="微软雅黑" panose="020B0503020204020204" charset="-122"/>
              </a:rPr>
              <a:t>（</a:t>
            </a:r>
            <a:r>
              <a:rPr lang="en-US" altLang="zh-CN" b="0">
                <a:ea typeface="微软雅黑" panose="020B0503020204020204" charset="-122"/>
              </a:rPr>
              <a:t>Ampere</a:t>
            </a:r>
            <a:r>
              <a:rPr lang="zh-CN" altLang="en-US" b="0">
                <a:ea typeface="微软雅黑" panose="020B0503020204020204" charset="-122"/>
              </a:rPr>
              <a:t>，安培）。</a:t>
            </a:r>
            <a:endParaRPr lang="zh-CN" altLang="en-US" b="0"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2066925"/>
            <a:ext cx="3482340" cy="2385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30" y="2066925"/>
            <a:ext cx="3811270" cy="2385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32560" y="2948940"/>
            <a:ext cx="2560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E6686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工作电流：</a:t>
            </a:r>
            <a:r>
              <a:rPr lang="en-US" altLang="zh-CN">
                <a:solidFill>
                  <a:srgbClr val="E6686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1~3A</a:t>
            </a:r>
            <a:endParaRPr lang="en-US" altLang="zh-CN">
              <a:solidFill>
                <a:srgbClr val="E6686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50560" y="2738120"/>
            <a:ext cx="2560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E6686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工作电流：</a:t>
            </a:r>
            <a:r>
              <a:rPr lang="en-US" altLang="zh-CN">
                <a:solidFill>
                  <a:srgbClr val="E6686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2~4A</a:t>
            </a:r>
            <a:endParaRPr lang="en-US" altLang="zh-CN">
              <a:solidFill>
                <a:srgbClr val="E6686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20540" y="3216275"/>
            <a:ext cx="40995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Arduino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UNO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每个引脚最大可输出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40mA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的电流。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UNO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主控板总的输出电流为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200mA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610" y="776605"/>
            <a:ext cx="2508250" cy="18815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30675" y="1112520"/>
            <a:ext cx="3999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智能手机的耗电量较低，通常采用毫安（</a:t>
            </a:r>
            <a:r>
              <a:rPr lang="en-US" altLang="zh-CN"/>
              <a:t>mA</a:t>
            </a:r>
            <a:r>
              <a:rPr lang="zh-CN" altLang="en-US"/>
              <a:t>）</a:t>
            </a:r>
            <a:r>
              <a:rPr lang="en-US" altLang="zh-CN"/>
              <a:t>,</a:t>
            </a:r>
            <a:r>
              <a:rPr lang="zh-CN" altLang="en-US"/>
              <a:t>工作电流约为</a:t>
            </a:r>
            <a:r>
              <a:rPr lang="en-US" altLang="zh-CN"/>
              <a:t>200mA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39640" y="2225675"/>
            <a:ext cx="3055620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rgbClr val="E66864"/>
                </a:solidFill>
              </a:rPr>
              <a:t>1 A = 1000 mA</a:t>
            </a:r>
            <a:endParaRPr lang="en-US" altLang="zh-CN" sz="2800">
              <a:solidFill>
                <a:srgbClr val="E66864"/>
              </a:solidFill>
            </a:endParaRPr>
          </a:p>
        </p:txBody>
      </p:sp>
      <p:pic>
        <p:nvPicPr>
          <p:cNvPr id="2" name="图片 1" descr="微信图片_20190416140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" y="2899410"/>
            <a:ext cx="2573020" cy="1833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9"/>
          <p:cNvSpPr>
            <a:spLocks noGrp="1"/>
          </p:cNvSpPr>
          <p:nvPr>
            <p:ph type="ctrTitle"/>
          </p:nvPr>
        </p:nvSpPr>
        <p:spPr>
          <a:xfrm>
            <a:off x="7376160" y="190500"/>
            <a:ext cx="952500" cy="276860"/>
          </a:xfrm>
        </p:spPr>
        <p:txBody>
          <a:bodyPr wrap="square"/>
          <a:p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基本概念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9140" y="1032510"/>
            <a:ext cx="8732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sym typeface="+mn-ea"/>
              </a:rPr>
              <a:t>电压：</a:t>
            </a:r>
            <a:r>
              <a:rPr lang="zh-CN" altLang="en-US">
                <a:sym typeface="+mn-ea"/>
              </a:rPr>
              <a:t>水往低处流，因为水位差的存在。同样，电荷的流动是因为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           有电位差的存在，电位差通常称为电压。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25550" y="2353945"/>
            <a:ext cx="7103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E66864"/>
                </a:solidFill>
              </a:rPr>
              <a:t>电压表示推动电流能力的大小</a:t>
            </a:r>
            <a:r>
              <a:rPr lang="zh-CN" altLang="en-US"/>
              <a:t>，电压的单位是</a:t>
            </a:r>
            <a:r>
              <a:rPr lang="en-US" altLang="zh-CN"/>
              <a:t>V</a:t>
            </a:r>
            <a:r>
              <a:rPr lang="zh-CN" altLang="en-US"/>
              <a:t>（</a:t>
            </a:r>
            <a:r>
              <a:rPr lang="en-US" altLang="zh-CN"/>
              <a:t>Volt</a:t>
            </a:r>
            <a:r>
              <a:rPr lang="zh-CN" altLang="en-US"/>
              <a:t>，伏特）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505200" y="3560445"/>
            <a:ext cx="4099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Arduino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UNO</a:t>
            </a:r>
            <a:r>
              <a:rPr 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主控板的工作电压是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5V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，此外主控板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还提供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3.3V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的电压输出。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 134"/>
          <p:cNvSpPr/>
          <p:nvPr/>
        </p:nvSpPr>
        <p:spPr>
          <a:xfrm>
            <a:off x="0" y="1234440"/>
            <a:ext cx="739140" cy="396240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 descr="微信图片_20190416140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" y="3117215"/>
            <a:ext cx="2150110" cy="153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6810" y="938530"/>
            <a:ext cx="7094220" cy="1107440"/>
          </a:xfrm>
        </p:spPr>
        <p:txBody>
          <a:bodyPr wrap="square"/>
          <a:p>
            <a:r>
              <a:rPr lang="zh-CN" altLang="en-US">
                <a:solidFill>
                  <a:srgbClr val="F9F137"/>
                </a:solidFill>
                <a:ea typeface="微软雅黑" panose="020B0503020204020204" charset="-122"/>
              </a:rPr>
              <a:t>接地：</a:t>
            </a:r>
            <a:r>
              <a:rPr lang="zh-CN" altLang="en-US">
                <a:ea typeface="微软雅黑" panose="020B0503020204020204" charset="-122"/>
              </a:rPr>
              <a:t>在电路中，一点的电压是指这一点与参考点之间的电压值。</a:t>
            </a:r>
            <a:br>
              <a:rPr lang="zh-CN" altLang="en-US">
                <a:ea typeface="微软雅黑" panose="020B0503020204020204" charset="-122"/>
              </a:rPr>
            </a:br>
            <a:br>
              <a:rPr lang="zh-CN" altLang="en-US">
                <a:ea typeface="微软雅黑" panose="020B0503020204020204" charset="-122"/>
              </a:rPr>
            </a:br>
            <a:r>
              <a:rPr lang="zh-CN" altLang="en-US">
                <a:ea typeface="微软雅黑" panose="020B0503020204020204" charset="-122"/>
              </a:rPr>
              <a:t>      通常把高电位称为正极，参考点一般位于低电位称为负极或接地（</a:t>
            </a:r>
            <a:r>
              <a:rPr lang="en-US" altLang="zh-CN">
                <a:ea typeface="微软雅黑" panose="020B0503020204020204" charset="-122"/>
              </a:rPr>
              <a:t>Ground</a:t>
            </a:r>
            <a:r>
              <a:rPr lang="zh-CN" altLang="en-US">
                <a:ea typeface="微软雅黑" panose="020B0503020204020204" charset="-122"/>
              </a:rPr>
              <a:t>，简称</a:t>
            </a:r>
            <a:r>
              <a:rPr lang="en-US" altLang="zh-CN">
                <a:ea typeface="微软雅黑" panose="020B0503020204020204" charset="-122"/>
              </a:rPr>
              <a:t>GND</a:t>
            </a:r>
            <a:r>
              <a:rPr lang="zh-CN" altLang="en-US">
                <a:ea typeface="微软雅黑" panose="020B0503020204020204" charset="-122"/>
              </a:rPr>
              <a:t>）。电路图中，电源的接地通常用        表示。</a:t>
            </a:r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7469505" y="222885"/>
            <a:ext cx="95250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微软雅黑" panose="020B0503020204020204" charset="-122"/>
              </a:rPr>
              <a:t>基本概念</a:t>
            </a:r>
            <a:endParaRPr lang="zh-CN" altLang="en-US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9085" y="1825625"/>
            <a:ext cx="366395" cy="479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40" y="2419350"/>
            <a:ext cx="4398645" cy="24561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79546"/>
        </a:solidFill>
      </a:spPr>
      <a:bodyPr wrap="square" lIns="0" tIns="0" rIns="0" bIns="0" rtlCol="0"/>
      <a:lstStyle>
        <a:defPPr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WPS 演示</Application>
  <PresentationFormat>全屏显示(16:9)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Trebuchet MS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         手机、笔记本等电子产品丰富了我们的生活，当电子产品工作时，需要通过电池或者电源适配器供电。</vt:lpstr>
      <vt:lpstr>基本概念</vt:lpstr>
      <vt:lpstr>PowerPoint 演示文稿</vt:lpstr>
      <vt:lpstr>电流表示电荷流动强度的大小，电流的单位是 A（Ampere，安培）。</vt:lpstr>
      <vt:lpstr>PowerPoint 演示文稿</vt:lpstr>
      <vt:lpstr>基本概念</vt:lpstr>
      <vt:lpstr>接地：在电路中，一点的电压是指这一点与参考点之间的电压值。        通常把高电位称为正极，参考点一般位于低电位称为负极或接地（Ground，简称GND）。电路图中，电源的接地通常用        表示。</vt:lpstr>
      <vt:lpstr>PowerPoint 演示文稿</vt:lpstr>
      <vt:lpstr>电阻：导体通过电流时，会阻碍电流通过，不同导体阻碍电流通过的能           力不同，电阻是指导体阻碍电流通过的能力大小。电阻的阻值单位是             Ω（欧姆）。电阻没有极性。符号为</vt:lpstr>
      <vt:lpstr>课后小结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Kenneth (BJ/MC)</dc:creator>
  <cp:lastModifiedBy>彦熹</cp:lastModifiedBy>
  <cp:revision>481</cp:revision>
  <dcterms:created xsi:type="dcterms:W3CDTF">2016-09-28T15:46:00Z</dcterms:created>
  <dcterms:modified xsi:type="dcterms:W3CDTF">2020-07-17T01:55:19Z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2016-09-28T00:00:00Z</vt:filetime>
  </property>
  <property fmtid="{D5CDD505-2E9C-101B-9397-08002B2CF9AE}" pid="5" name="KSOProductBuildVer">
    <vt:lpwstr>2052-11.1.0.8952</vt:lpwstr>
  </property>
</Properties>
</file>